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9750"/>
  <p:notesSz cx="7556500" cy="10699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990"/>
            <a:ext cx="6806565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0311586f@ac-toulouse.fr" TargetMode="External"/><Relationship Id="rId2" Type="http://schemas.openxmlformats.org/officeDocument/2006/relationships/hyperlink" Target="https://toulouse-lautrec.mon-ent-occitanie.fr/jpo/jpo-2021-tp-physique-en-anglais-91129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0311586f@ac-toulouse.fr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3805" y="952626"/>
            <a:ext cx="149161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Toulouse,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le</a:t>
            </a:r>
            <a:r>
              <a:rPr sz="1150" spc="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7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mai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spc="-20" dirty="0">
                <a:latin typeface="Calibri"/>
                <a:cs typeface="Calibri"/>
              </a:rPr>
              <a:t>2024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57521" y="2116530"/>
            <a:ext cx="2462530" cy="5753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7145" marR="5080" indent="-5080">
              <a:lnSpc>
                <a:spcPct val="156700"/>
              </a:lnSpc>
              <a:spcBef>
                <a:spcPts val="90"/>
              </a:spcBef>
            </a:pPr>
            <a:r>
              <a:rPr sz="1150" dirty="0">
                <a:latin typeface="Calibri"/>
                <a:cs typeface="Calibri"/>
              </a:rPr>
              <a:t>Le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Proviseur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du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Lycée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Toulouse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spc="-10" dirty="0">
                <a:latin typeface="Calibri"/>
                <a:cs typeface="Calibri"/>
              </a:rPr>
              <a:t>Lautrec </a:t>
            </a:r>
            <a:r>
              <a:rPr sz="1150" spc="-25" dirty="0">
                <a:latin typeface="Calibri"/>
                <a:cs typeface="Calibri"/>
              </a:rPr>
              <a:t>Aux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62094" y="2882645"/>
            <a:ext cx="177609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Familles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élèves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spc="-20" dirty="0">
                <a:latin typeface="Calibri"/>
                <a:cs typeface="Calibri"/>
              </a:rPr>
              <a:t>3ème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51126" y="3518407"/>
            <a:ext cx="19304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b="1" dirty="0">
                <a:latin typeface="Calibri"/>
                <a:cs typeface="Calibri"/>
              </a:rPr>
              <a:t>Note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l’attention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des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familles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51126" y="3978605"/>
            <a:ext cx="4884420" cy="583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9100"/>
              </a:lnSpc>
              <a:spcBef>
                <a:spcPts val="90"/>
              </a:spcBef>
            </a:pPr>
            <a:r>
              <a:rPr sz="1150" b="1" dirty="0">
                <a:latin typeface="Calibri"/>
                <a:cs typeface="Calibri"/>
              </a:rPr>
              <a:t>Candidature</a:t>
            </a:r>
            <a:r>
              <a:rPr sz="1150" b="1" spc="25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26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l’enseignement</a:t>
            </a:r>
            <a:r>
              <a:rPr sz="1150" b="1" spc="2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des</a:t>
            </a:r>
            <a:r>
              <a:rPr sz="1150" b="1" spc="29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Travaux</a:t>
            </a:r>
            <a:r>
              <a:rPr sz="1150" b="1" spc="229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Pratiques</a:t>
            </a:r>
            <a:r>
              <a:rPr sz="1150" b="1" spc="2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25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Sciences</a:t>
            </a:r>
            <a:r>
              <a:rPr sz="1150" b="1" spc="2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Physiques </a:t>
            </a:r>
            <a:r>
              <a:rPr sz="1150" b="1" dirty="0">
                <a:latin typeface="Calibri"/>
                <a:cs typeface="Calibri"/>
              </a:rPr>
              <a:t>en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Anglais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–</a:t>
            </a:r>
            <a:r>
              <a:rPr sz="1150" b="1" spc="9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Année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scolaire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2024/2025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1753" y="4819979"/>
            <a:ext cx="6289040" cy="25368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 marR="33655" algn="just">
              <a:lnSpc>
                <a:spcPct val="159200"/>
              </a:lnSpc>
              <a:spcBef>
                <a:spcPts val="90"/>
              </a:spcBef>
            </a:pPr>
            <a:r>
              <a:rPr sz="1150" dirty="0">
                <a:latin typeface="Calibri"/>
                <a:cs typeface="Calibri"/>
              </a:rPr>
              <a:t>Afin</a:t>
            </a:r>
            <a:r>
              <a:rPr sz="1150" spc="21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20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renforcer</a:t>
            </a:r>
            <a:r>
              <a:rPr sz="1150" spc="2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2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compétence</a:t>
            </a:r>
            <a:r>
              <a:rPr sz="1150" spc="25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21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langue</a:t>
            </a:r>
            <a:r>
              <a:rPr sz="1150" spc="2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25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nos</a:t>
            </a:r>
            <a:r>
              <a:rPr sz="1150" spc="2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élèves</a:t>
            </a:r>
            <a:r>
              <a:rPr sz="1150" spc="3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dans</a:t>
            </a:r>
            <a:r>
              <a:rPr sz="1150" spc="2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un</a:t>
            </a:r>
            <a:r>
              <a:rPr sz="1150" spc="2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environnement</a:t>
            </a:r>
            <a:r>
              <a:rPr sz="1150" spc="2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scientifique,</a:t>
            </a:r>
            <a:r>
              <a:rPr sz="1150" spc="265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le </a:t>
            </a:r>
            <a:r>
              <a:rPr sz="1150" dirty="0">
                <a:latin typeface="Calibri"/>
                <a:cs typeface="Calibri"/>
              </a:rPr>
              <a:t>Lycée</a:t>
            </a:r>
            <a:r>
              <a:rPr sz="1150" spc="2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Toulouse</a:t>
            </a:r>
            <a:r>
              <a:rPr sz="1150" spc="229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Lautrec</a:t>
            </a:r>
            <a:r>
              <a:rPr sz="1150" spc="3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propose</a:t>
            </a:r>
            <a:r>
              <a:rPr sz="1150" spc="2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à</a:t>
            </a:r>
            <a:r>
              <a:rPr sz="1150" spc="3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ses</a:t>
            </a:r>
            <a:r>
              <a:rPr sz="1150" spc="2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élèves</a:t>
            </a:r>
            <a:r>
              <a:rPr sz="1150" spc="2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229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2</a:t>
            </a:r>
            <a:r>
              <a:rPr sz="1200" baseline="24305" dirty="0">
                <a:latin typeface="Calibri"/>
                <a:cs typeface="Calibri"/>
              </a:rPr>
              <a:t>nde</a:t>
            </a:r>
            <a:r>
              <a:rPr sz="1200" spc="494" baseline="243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un</a:t>
            </a:r>
            <a:r>
              <a:rPr sz="1150" spc="2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enseignement</a:t>
            </a:r>
            <a:r>
              <a:rPr sz="1150" spc="27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des</a:t>
            </a:r>
            <a:r>
              <a:rPr sz="1150" b="1" spc="25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travaux</a:t>
            </a:r>
            <a:r>
              <a:rPr sz="1150" b="1" spc="24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pratiques</a:t>
            </a:r>
            <a:r>
              <a:rPr sz="1150" b="1" spc="245" dirty="0">
                <a:latin typeface="Calibri"/>
                <a:cs typeface="Calibri"/>
              </a:rPr>
              <a:t> </a:t>
            </a:r>
            <a:r>
              <a:rPr sz="1150" b="1" spc="-25" dirty="0">
                <a:latin typeface="Calibri"/>
                <a:cs typeface="Calibri"/>
              </a:rPr>
              <a:t>de </a:t>
            </a:r>
            <a:r>
              <a:rPr sz="1150" b="1" dirty="0">
                <a:latin typeface="Calibri"/>
                <a:cs typeface="Calibri"/>
              </a:rPr>
              <a:t>Sciences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Physiques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1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Chimiques</a:t>
            </a:r>
            <a:r>
              <a:rPr sz="1150" b="1" spc="16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en</a:t>
            </a:r>
            <a:r>
              <a:rPr sz="1150" b="1" spc="1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langue</a:t>
            </a:r>
            <a:r>
              <a:rPr sz="1150" b="1" spc="16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anglaise.</a:t>
            </a:r>
            <a:endParaRPr sz="1150">
              <a:latin typeface="Calibri"/>
              <a:cs typeface="Calibri"/>
            </a:endParaRPr>
          </a:p>
          <a:p>
            <a:pPr marL="38100" marR="30480" algn="just">
              <a:lnSpc>
                <a:spcPts val="2200"/>
              </a:lnSpc>
              <a:spcBef>
                <a:spcPts val="209"/>
              </a:spcBef>
            </a:pPr>
            <a:r>
              <a:rPr sz="1150" dirty="0">
                <a:latin typeface="Calibri"/>
                <a:cs typeface="Calibri"/>
              </a:rPr>
              <a:t>Deux</a:t>
            </a:r>
            <a:r>
              <a:rPr sz="1150" spc="3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demi-groupes</a:t>
            </a:r>
            <a:r>
              <a:rPr sz="1150" spc="3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classe,</a:t>
            </a:r>
            <a:r>
              <a:rPr sz="1150" spc="3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au</a:t>
            </a:r>
            <a:r>
              <a:rPr sz="1150" spc="3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maximum,</a:t>
            </a:r>
            <a:r>
              <a:rPr sz="1150" spc="42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suivront</a:t>
            </a:r>
            <a:r>
              <a:rPr sz="1150" spc="3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cet</a:t>
            </a:r>
            <a:r>
              <a:rPr sz="1150" spc="3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enseignement</a:t>
            </a:r>
            <a:r>
              <a:rPr sz="1150" spc="3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3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TP</a:t>
            </a:r>
            <a:r>
              <a:rPr sz="1150" spc="3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3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anglais,</a:t>
            </a:r>
            <a:r>
              <a:rPr sz="1150" spc="3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soit</a:t>
            </a:r>
            <a:r>
              <a:rPr sz="1150" spc="395" dirty="0">
                <a:latin typeface="Calibri"/>
                <a:cs typeface="Calibri"/>
              </a:rPr>
              <a:t> </a:t>
            </a:r>
            <a:r>
              <a:rPr sz="1150" b="1" spc="-25" dirty="0">
                <a:latin typeface="Calibri"/>
                <a:cs typeface="Calibri"/>
              </a:rPr>
              <a:t>36 </a:t>
            </a:r>
            <a:r>
              <a:rPr sz="1150" b="1" dirty="0">
                <a:latin typeface="Calibri"/>
                <a:cs typeface="Calibri"/>
              </a:rPr>
              <a:t>places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offertes</a:t>
            </a:r>
            <a:r>
              <a:rPr sz="1150" spc="-10" dirty="0">
                <a:latin typeface="Calibri"/>
                <a:cs typeface="Calibri"/>
              </a:rPr>
              <a:t>.</a:t>
            </a:r>
            <a:endParaRPr sz="1150">
              <a:latin typeface="Calibri"/>
              <a:cs typeface="Calibri"/>
            </a:endParaRPr>
          </a:p>
          <a:p>
            <a:pPr marL="38100" algn="just">
              <a:lnSpc>
                <a:spcPct val="100000"/>
              </a:lnSpc>
              <a:spcBef>
                <a:spcPts val="605"/>
              </a:spcBef>
            </a:pPr>
            <a:r>
              <a:rPr sz="1150" b="1" dirty="0">
                <a:latin typeface="Calibri"/>
                <a:cs typeface="Calibri"/>
              </a:rPr>
              <a:t>Ces</a:t>
            </a:r>
            <a:r>
              <a:rPr sz="1150" b="1" spc="2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classes</a:t>
            </a:r>
            <a:r>
              <a:rPr sz="1150" b="1" spc="2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seront</a:t>
            </a:r>
            <a:r>
              <a:rPr sz="1150" b="1" spc="2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composées</a:t>
            </a:r>
            <a:r>
              <a:rPr sz="1150" b="1" spc="2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d’élèves</a:t>
            </a:r>
            <a:r>
              <a:rPr sz="1150" b="1" spc="17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volontaires,</a:t>
            </a:r>
            <a:r>
              <a:rPr sz="1150" b="1" spc="25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25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tous</a:t>
            </a:r>
            <a:r>
              <a:rPr sz="1150" b="1" spc="2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niveaux</a:t>
            </a:r>
            <a:r>
              <a:rPr sz="1150" b="1" spc="2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scolaires,</a:t>
            </a:r>
            <a:r>
              <a:rPr sz="1150" b="1" spc="20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sélectionnés</a:t>
            </a:r>
            <a:r>
              <a:rPr sz="1150" b="1" spc="2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sur</a:t>
            </a:r>
            <a:r>
              <a:rPr sz="1150" b="1" spc="240" dirty="0">
                <a:latin typeface="Calibri"/>
                <a:cs typeface="Calibri"/>
              </a:rPr>
              <a:t> </a:t>
            </a:r>
            <a:r>
              <a:rPr sz="1150" b="1" spc="-25" dirty="0">
                <a:latin typeface="Calibri"/>
                <a:cs typeface="Calibri"/>
              </a:rPr>
              <a:t>la</a:t>
            </a:r>
            <a:endParaRPr sz="1150">
              <a:latin typeface="Calibri"/>
              <a:cs typeface="Calibri"/>
            </a:endParaRPr>
          </a:p>
          <a:p>
            <a:pPr marL="38100" algn="just">
              <a:lnSpc>
                <a:spcPct val="100000"/>
              </a:lnSpc>
              <a:spcBef>
                <a:spcPts val="815"/>
              </a:spcBef>
            </a:pPr>
            <a:r>
              <a:rPr sz="1150" b="1" dirty="0">
                <a:latin typeface="Calibri"/>
                <a:cs typeface="Calibri"/>
              </a:rPr>
              <a:t>base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du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dossier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qu’ils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nous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auront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transmis.</a:t>
            </a:r>
            <a:endParaRPr sz="1150">
              <a:latin typeface="Calibri"/>
              <a:cs typeface="Calibri"/>
            </a:endParaRPr>
          </a:p>
          <a:p>
            <a:pPr marL="38100" marR="372745">
              <a:lnSpc>
                <a:spcPct val="159100"/>
              </a:lnSpc>
            </a:pPr>
            <a:r>
              <a:rPr sz="1150" spc="10" dirty="0">
                <a:latin typeface="Calibri"/>
                <a:cs typeface="Calibri"/>
              </a:rPr>
              <a:t>Pour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plus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d’informations,</a:t>
            </a:r>
            <a:r>
              <a:rPr sz="1150" spc="20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vous</a:t>
            </a:r>
            <a:r>
              <a:rPr sz="1150" spc="6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pouvez</a:t>
            </a:r>
            <a:r>
              <a:rPr sz="1150" spc="20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consulter</a:t>
            </a:r>
            <a:r>
              <a:rPr sz="1150" spc="4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la</a:t>
            </a:r>
            <a:r>
              <a:rPr sz="1150" spc="6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vidéo</a:t>
            </a:r>
            <a:r>
              <a:rPr sz="1150" spc="50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de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présentation</a:t>
            </a:r>
            <a:r>
              <a:rPr sz="1150" spc="5" dirty="0">
                <a:latin typeface="Calibri"/>
                <a:cs typeface="Calibri"/>
              </a:rPr>
              <a:t> </a:t>
            </a:r>
            <a:r>
              <a:rPr sz="1150" spc="10" dirty="0">
                <a:latin typeface="Calibri"/>
                <a:cs typeface="Calibri"/>
              </a:rPr>
              <a:t>suivante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: </a:t>
            </a:r>
            <a:r>
              <a:rPr sz="11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https://toulouse-lautrec.mon-ent-occitanie.fr/jpo/jpo-2021-tp-physique-en-anglais-</a:t>
            </a:r>
            <a:r>
              <a:rPr sz="115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91129.htm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7153" y="8168461"/>
            <a:ext cx="6233795" cy="1420495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5"/>
              </a:spcBef>
            </a:pPr>
            <a:r>
              <a:rPr sz="1150" dirty="0">
                <a:latin typeface="Calibri"/>
                <a:cs typeface="Calibri"/>
              </a:rPr>
              <a:t>Une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candidature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multiple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ne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dispense</a:t>
            </a:r>
            <a:r>
              <a:rPr sz="1150" spc="11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pas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constituer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chaque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dossier</a:t>
            </a:r>
            <a:r>
              <a:rPr sz="1150" spc="1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dans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sa</a:t>
            </a:r>
            <a:r>
              <a:rPr sz="1150" spc="135" dirty="0">
                <a:latin typeface="Calibri"/>
                <a:cs typeface="Calibri"/>
              </a:rPr>
              <a:t> </a:t>
            </a:r>
            <a:r>
              <a:rPr sz="1150" spc="-10" dirty="0">
                <a:latin typeface="Calibri"/>
                <a:cs typeface="Calibri"/>
              </a:rPr>
              <a:t>totalité.</a:t>
            </a:r>
            <a:endParaRPr sz="1150">
              <a:latin typeface="Calibri"/>
              <a:cs typeface="Calibri"/>
            </a:endParaRPr>
          </a:p>
          <a:p>
            <a:pPr marL="12700" marR="5080" algn="just">
              <a:lnSpc>
                <a:spcPct val="159200"/>
              </a:lnSpc>
            </a:pPr>
            <a:r>
              <a:rPr sz="1150" dirty="0">
                <a:latin typeface="Calibri"/>
                <a:cs typeface="Calibri"/>
              </a:rPr>
              <a:t>Les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TP</a:t>
            </a:r>
            <a:r>
              <a:rPr sz="1150" spc="11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Sciences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Physiques</a:t>
            </a:r>
            <a:r>
              <a:rPr sz="1150" spc="1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anglais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ne</a:t>
            </a:r>
            <a:r>
              <a:rPr sz="1150" spc="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sont</a:t>
            </a:r>
            <a:r>
              <a:rPr sz="1150" spc="1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pas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compatibles</a:t>
            </a:r>
            <a:r>
              <a:rPr sz="1150" spc="11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avec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classe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étoile,</a:t>
            </a:r>
            <a:r>
              <a:rPr sz="1150" spc="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section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spc="-20" dirty="0">
                <a:latin typeface="Calibri"/>
                <a:cs typeface="Calibri"/>
              </a:rPr>
              <a:t>euro </a:t>
            </a:r>
            <a:r>
              <a:rPr sz="1150" dirty="0">
                <a:latin typeface="Calibri"/>
                <a:cs typeface="Calibri"/>
              </a:rPr>
              <a:t>anglais,</a:t>
            </a:r>
            <a:r>
              <a:rPr sz="1150" spc="3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3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section</a:t>
            </a:r>
            <a:r>
              <a:rPr sz="1150" spc="3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euro</a:t>
            </a:r>
            <a:r>
              <a:rPr sz="1150" spc="3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espagnol,</a:t>
            </a:r>
            <a:r>
              <a:rPr sz="1150" spc="3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ni</a:t>
            </a:r>
            <a:r>
              <a:rPr sz="1150" spc="3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4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section</a:t>
            </a:r>
            <a:r>
              <a:rPr sz="1150" spc="3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EPS</a:t>
            </a:r>
            <a:r>
              <a:rPr sz="1150" spc="4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:</a:t>
            </a:r>
            <a:r>
              <a:rPr sz="1150" spc="4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vous</a:t>
            </a:r>
            <a:r>
              <a:rPr sz="1150" spc="3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pouvez/</a:t>
            </a:r>
            <a:r>
              <a:rPr sz="1150" spc="43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devez</a:t>
            </a:r>
            <a:r>
              <a:rPr sz="1150" spc="3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postuler</a:t>
            </a:r>
            <a:r>
              <a:rPr sz="1150" spc="3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à</a:t>
            </a:r>
            <a:r>
              <a:rPr sz="1150" spc="4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tous</a:t>
            </a:r>
            <a:r>
              <a:rPr sz="1150" spc="395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ces </a:t>
            </a:r>
            <a:r>
              <a:rPr sz="1150" dirty="0">
                <a:latin typeface="Calibri"/>
                <a:cs typeface="Calibri"/>
              </a:rPr>
              <a:t>dispositifs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mais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les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hiérarchisant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(</a:t>
            </a:r>
            <a:r>
              <a:rPr sz="1150" b="1" spc="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10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</a:t>
            </a:r>
            <a:r>
              <a:rPr sz="1150" b="1" spc="5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5</a:t>
            </a:r>
            <a:r>
              <a:rPr sz="1150" b="1" spc="5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éventuellement)</a:t>
            </a:r>
            <a:endParaRPr sz="115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815"/>
              </a:spcBef>
            </a:pPr>
            <a:r>
              <a:rPr sz="1150" dirty="0">
                <a:latin typeface="Calibri"/>
                <a:cs typeface="Calibri"/>
              </a:rPr>
              <a:t>Les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familles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devront</a:t>
            </a:r>
            <a:r>
              <a:rPr sz="1150" spc="1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faire</a:t>
            </a:r>
            <a:r>
              <a:rPr sz="1150" spc="11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parvenir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le</a:t>
            </a:r>
            <a:r>
              <a:rPr sz="1150" spc="15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dossier</a:t>
            </a:r>
            <a:r>
              <a:rPr sz="1150" b="1" spc="16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9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candidature</a:t>
            </a:r>
            <a:r>
              <a:rPr sz="1150" b="1" spc="1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complet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au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secrétariat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du</a:t>
            </a:r>
            <a:r>
              <a:rPr sz="1150" spc="11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Proviseur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7153" y="9661346"/>
            <a:ext cx="43770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64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Boulevard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Pierre</a:t>
            </a:r>
            <a:r>
              <a:rPr sz="1150" spc="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Curie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BP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22156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31020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TOULOUSE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Cedex2</a:t>
            </a:r>
            <a:r>
              <a:rPr sz="1150" spc="1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avant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le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92267" y="9678619"/>
            <a:ext cx="1171575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150" b="1" dirty="0">
                <a:latin typeface="Calibri"/>
                <a:cs typeface="Calibri"/>
              </a:rPr>
              <a:t>Lundi</a:t>
            </a:r>
            <a:r>
              <a:rPr sz="1150" b="1" spc="6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10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Juin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spc="-20" dirty="0">
                <a:latin typeface="Calibri"/>
                <a:cs typeface="Calibri"/>
              </a:rPr>
              <a:t>2024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82892" y="9661346"/>
            <a:ext cx="42545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ou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par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7153" y="9940238"/>
            <a:ext cx="20447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mail</a:t>
            </a:r>
            <a:r>
              <a:rPr sz="1150" spc="1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:</a:t>
            </a:r>
            <a:r>
              <a:rPr sz="1150" spc="145" dirty="0">
                <a:latin typeface="Calibri"/>
                <a:cs typeface="Calibri"/>
              </a:rPr>
              <a:t> </a:t>
            </a:r>
            <a:r>
              <a:rPr sz="1150" b="1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0311586f@ac-</a:t>
            </a:r>
            <a:r>
              <a:rPr sz="1150" b="1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toulouse.fr</a:t>
            </a:r>
            <a:r>
              <a:rPr sz="1150" spc="-10" dirty="0">
                <a:latin typeface="Calibri"/>
                <a:cs typeface="Calibri"/>
                <a:hlinkClick r:id="rId3"/>
              </a:rPr>
              <a:t>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8832" y="2943656"/>
            <a:ext cx="917575" cy="109156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447040">
              <a:lnSpc>
                <a:spcPct val="100000"/>
              </a:lnSpc>
              <a:spcBef>
                <a:spcPts val="185"/>
              </a:spcBef>
            </a:pPr>
            <a:r>
              <a:rPr sz="800" spc="-85" dirty="0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marL="12700" marR="9525" indent="269875" algn="r">
              <a:lnSpc>
                <a:spcPts val="1080"/>
              </a:lnSpc>
              <a:spcBef>
                <a:spcPts val="25"/>
              </a:spcBef>
            </a:pPr>
            <a:r>
              <a:rPr sz="800" spc="-75" dirty="0">
                <a:latin typeface="Arial MT"/>
                <a:cs typeface="Arial MT"/>
              </a:rPr>
              <a:t>Affaire</a:t>
            </a:r>
            <a:r>
              <a:rPr sz="800" spc="-25" dirty="0">
                <a:latin typeface="Arial MT"/>
                <a:cs typeface="Arial MT"/>
              </a:rPr>
              <a:t> </a:t>
            </a:r>
            <a:r>
              <a:rPr sz="800" spc="-70" dirty="0">
                <a:latin typeface="Arial MT"/>
                <a:cs typeface="Arial MT"/>
              </a:rPr>
              <a:t>suivie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-75" dirty="0">
                <a:latin typeface="Arial MT"/>
                <a:cs typeface="Arial MT"/>
              </a:rPr>
              <a:t>par</a:t>
            </a:r>
            <a:r>
              <a:rPr sz="800" spc="500" dirty="0">
                <a:latin typeface="Arial MT"/>
                <a:cs typeface="Arial MT"/>
              </a:rPr>
              <a:t> </a:t>
            </a:r>
            <a:r>
              <a:rPr sz="800" spc="-80" dirty="0">
                <a:latin typeface="Arial MT"/>
                <a:cs typeface="Arial MT"/>
              </a:rPr>
              <a:t>Secrétariat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-90" dirty="0">
                <a:latin typeface="Arial MT"/>
                <a:cs typeface="Arial MT"/>
              </a:rPr>
              <a:t>du</a:t>
            </a:r>
            <a:r>
              <a:rPr sz="800" spc="30" dirty="0">
                <a:latin typeface="Arial MT"/>
                <a:cs typeface="Arial MT"/>
              </a:rPr>
              <a:t> </a:t>
            </a:r>
            <a:r>
              <a:rPr sz="800" spc="-80" dirty="0">
                <a:latin typeface="Arial MT"/>
                <a:cs typeface="Arial MT"/>
              </a:rPr>
              <a:t>Proviseur</a:t>
            </a:r>
            <a:endParaRPr sz="800">
              <a:latin typeface="Arial MT"/>
              <a:cs typeface="Arial MT"/>
            </a:endParaRPr>
          </a:p>
          <a:p>
            <a:pPr marR="9525" algn="r">
              <a:lnSpc>
                <a:spcPct val="100000"/>
              </a:lnSpc>
              <a:spcBef>
                <a:spcPts val="25"/>
              </a:spcBef>
            </a:pPr>
            <a:r>
              <a:rPr sz="800" spc="-10" dirty="0">
                <a:latin typeface="Arial MT"/>
                <a:cs typeface="Arial MT"/>
              </a:rPr>
              <a:t>Téléphone</a:t>
            </a:r>
            <a:endParaRPr sz="800">
              <a:latin typeface="Arial MT"/>
              <a:cs typeface="Arial MT"/>
            </a:endParaRPr>
          </a:p>
          <a:p>
            <a:pPr marR="9525" algn="r">
              <a:lnSpc>
                <a:spcPct val="100000"/>
              </a:lnSpc>
              <a:spcBef>
                <a:spcPts val="85"/>
              </a:spcBef>
            </a:pPr>
            <a:r>
              <a:rPr sz="800" spc="-25" dirty="0">
                <a:latin typeface="Arial MT"/>
                <a:cs typeface="Arial MT"/>
              </a:rPr>
              <a:t>05.34.40.12.20</a:t>
            </a:r>
            <a:endParaRPr sz="800">
              <a:latin typeface="Arial MT"/>
              <a:cs typeface="Arial MT"/>
            </a:endParaRPr>
          </a:p>
          <a:p>
            <a:pPr marL="556895" marR="5080" indent="191770" algn="r">
              <a:lnSpc>
                <a:spcPct val="108800"/>
              </a:lnSpc>
            </a:pPr>
            <a:r>
              <a:rPr sz="800" spc="-90" dirty="0">
                <a:latin typeface="Arial MT"/>
                <a:cs typeface="Arial MT"/>
              </a:rPr>
              <a:t>Mél.</a:t>
            </a:r>
            <a:r>
              <a:rPr sz="800" spc="500" dirty="0">
                <a:latin typeface="Arial MT"/>
                <a:cs typeface="Arial MT"/>
              </a:rPr>
              <a:t> </a:t>
            </a:r>
            <a:r>
              <a:rPr sz="800" spc="-90" dirty="0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marR="9525" algn="r">
              <a:lnSpc>
                <a:spcPct val="100000"/>
              </a:lnSpc>
              <a:spcBef>
                <a:spcPts val="85"/>
              </a:spcBef>
            </a:pPr>
            <a:r>
              <a:rPr sz="800" spc="-110" dirty="0">
                <a:latin typeface="Arial MT"/>
                <a:cs typeface="Arial MT"/>
              </a:rPr>
              <a:t>@ac-</a:t>
            </a:r>
            <a:r>
              <a:rPr sz="800" spc="-10" dirty="0">
                <a:latin typeface="Arial MT"/>
                <a:cs typeface="Arial MT"/>
              </a:rPr>
              <a:t>toulouse.fr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2873" y="4142282"/>
            <a:ext cx="7391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45">
              <a:lnSpc>
                <a:spcPct val="112500"/>
              </a:lnSpc>
              <a:spcBef>
                <a:spcPts val="100"/>
              </a:spcBef>
            </a:pPr>
            <a:r>
              <a:rPr sz="800" b="1" spc="-95" dirty="0">
                <a:latin typeface="Arial"/>
                <a:cs typeface="Arial"/>
              </a:rPr>
              <a:t>64</a:t>
            </a:r>
            <a:r>
              <a:rPr sz="800" b="1" spc="-40" dirty="0">
                <a:latin typeface="Arial"/>
                <a:cs typeface="Arial"/>
              </a:rPr>
              <a:t> </a:t>
            </a:r>
            <a:r>
              <a:rPr sz="800" b="1" spc="-105" dirty="0">
                <a:latin typeface="Arial"/>
                <a:cs typeface="Arial"/>
              </a:rPr>
              <a:t>bd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80" dirty="0">
                <a:latin typeface="Arial"/>
                <a:cs typeface="Arial"/>
              </a:rPr>
              <a:t>Pierre</a:t>
            </a:r>
            <a:r>
              <a:rPr sz="800" b="1" dirty="0">
                <a:latin typeface="Arial"/>
                <a:cs typeface="Arial"/>
              </a:rPr>
              <a:t> </a:t>
            </a:r>
            <a:r>
              <a:rPr sz="800" b="1" spc="-85" dirty="0">
                <a:latin typeface="Arial"/>
                <a:cs typeface="Arial"/>
              </a:rPr>
              <a:t>Curie</a:t>
            </a:r>
            <a:r>
              <a:rPr sz="800" b="1" spc="500" dirty="0">
                <a:latin typeface="Arial"/>
                <a:cs typeface="Arial"/>
              </a:rPr>
              <a:t> </a:t>
            </a:r>
            <a:r>
              <a:rPr sz="800" b="1" spc="-100" dirty="0">
                <a:latin typeface="Arial"/>
                <a:cs typeface="Arial"/>
              </a:rPr>
              <a:t>31020</a:t>
            </a:r>
            <a:r>
              <a:rPr sz="800" b="1" spc="-25" dirty="0">
                <a:latin typeface="Arial"/>
                <a:cs typeface="Arial"/>
              </a:rPr>
              <a:t> </a:t>
            </a:r>
            <a:r>
              <a:rPr sz="800" b="1" spc="-110" dirty="0">
                <a:latin typeface="Arial"/>
                <a:cs typeface="Arial"/>
              </a:rPr>
              <a:t>TOULOUSE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3119" y="370204"/>
            <a:ext cx="1568375" cy="1463376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88669" y="7493634"/>
            <a:ext cx="6241415" cy="5721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355"/>
              </a:spcBef>
            </a:pPr>
            <a:r>
              <a:rPr sz="1000" dirty="0">
                <a:latin typeface="Arial MT"/>
                <a:cs typeface="Arial MT"/>
              </a:rPr>
              <a:t>En</a:t>
            </a:r>
            <a:r>
              <a:rPr sz="1000" spc="2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cas</a:t>
            </a:r>
            <a:r>
              <a:rPr sz="1000" spc="20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de</a:t>
            </a:r>
            <a:r>
              <a:rPr sz="1000" spc="18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candidatures</a:t>
            </a:r>
            <a:r>
              <a:rPr sz="1000" spc="19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multiples,</a:t>
            </a:r>
            <a:r>
              <a:rPr sz="1000" spc="204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la</a:t>
            </a:r>
            <a:r>
              <a:rPr sz="1000" spc="18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famille</a:t>
            </a:r>
            <a:r>
              <a:rPr sz="1000" spc="2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et</a:t>
            </a:r>
            <a:r>
              <a:rPr sz="1000" spc="204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l’élève</a:t>
            </a:r>
            <a:r>
              <a:rPr sz="1000" spc="18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devront</a:t>
            </a:r>
            <a:r>
              <a:rPr sz="1000" spc="20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prioriser</a:t>
            </a:r>
            <a:r>
              <a:rPr sz="1000" spc="19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leurs</a:t>
            </a:r>
            <a:r>
              <a:rPr sz="1000" spc="20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choix</a:t>
            </a:r>
            <a:r>
              <a:rPr sz="1000" spc="16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en</a:t>
            </a:r>
            <a:r>
              <a:rPr sz="1000" spc="2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numérotant</a:t>
            </a:r>
            <a:r>
              <a:rPr sz="1000" spc="204" dirty="0">
                <a:latin typeface="Arial MT"/>
                <a:cs typeface="Arial MT"/>
              </a:rPr>
              <a:t> </a:t>
            </a:r>
            <a:r>
              <a:rPr sz="1000" spc="-25" dirty="0">
                <a:latin typeface="Arial MT"/>
                <a:cs typeface="Arial MT"/>
              </a:rPr>
              <a:t>les</a:t>
            </a:r>
            <a:endParaRPr sz="1000">
              <a:latin typeface="Arial MT"/>
              <a:cs typeface="Arial MT"/>
            </a:endParaRPr>
          </a:p>
          <a:p>
            <a:pPr marL="98425">
              <a:lnSpc>
                <a:spcPct val="100000"/>
              </a:lnSpc>
              <a:spcBef>
                <a:spcPts val="565"/>
              </a:spcBef>
            </a:pPr>
            <a:r>
              <a:rPr sz="1000" dirty="0">
                <a:latin typeface="Arial MT"/>
                <a:cs typeface="Arial MT"/>
              </a:rPr>
              <a:t>candidatures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éventuelles</a:t>
            </a:r>
            <a:r>
              <a:rPr sz="1000" spc="-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de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1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 n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sur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les</a:t>
            </a:r>
            <a:r>
              <a:rPr sz="1000" spc="-10" dirty="0">
                <a:latin typeface="Arial MT"/>
                <a:cs typeface="Arial MT"/>
              </a:rPr>
              <a:t> formulaires</a:t>
            </a:r>
            <a:r>
              <a:rPr sz="1000" spc="-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de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candidatures.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68245" y="616278"/>
            <a:ext cx="5053965" cy="1421130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910"/>
              </a:spcBef>
            </a:pPr>
            <a:r>
              <a:rPr sz="1150" b="1" spc="10" dirty="0">
                <a:latin typeface="Calibri"/>
                <a:cs typeface="Calibri"/>
              </a:rPr>
              <a:t>CANDIDATURE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spc="10" dirty="0">
                <a:latin typeface="Calibri"/>
                <a:cs typeface="Calibri"/>
              </a:rPr>
              <a:t>A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spc="10" dirty="0">
                <a:latin typeface="Calibri"/>
                <a:cs typeface="Calibri"/>
              </a:rPr>
              <a:t>L’ENSEIGNEMENT</a:t>
            </a:r>
            <a:r>
              <a:rPr sz="1150" b="1" spc="25" dirty="0">
                <a:latin typeface="Calibri"/>
                <a:cs typeface="Calibri"/>
              </a:rPr>
              <a:t> </a:t>
            </a:r>
            <a:r>
              <a:rPr sz="1150" b="1" spc="10" dirty="0">
                <a:latin typeface="Calibri"/>
                <a:cs typeface="Calibri"/>
              </a:rPr>
              <a:t>DES</a:t>
            </a:r>
            <a:r>
              <a:rPr sz="1150" b="1" spc="105" dirty="0">
                <a:latin typeface="Calibri"/>
                <a:cs typeface="Calibri"/>
              </a:rPr>
              <a:t> </a:t>
            </a:r>
            <a:r>
              <a:rPr sz="1150" b="1" spc="10" dirty="0">
                <a:latin typeface="Calibri"/>
                <a:cs typeface="Calibri"/>
              </a:rPr>
              <a:t>TRAVAUX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PRATIQUES</a:t>
            </a:r>
            <a:endParaRPr sz="1150">
              <a:latin typeface="Calibri"/>
              <a:cs typeface="Calibri"/>
            </a:endParaRPr>
          </a:p>
          <a:p>
            <a:pPr marL="11430" algn="ctr">
              <a:lnSpc>
                <a:spcPct val="100000"/>
              </a:lnSpc>
              <a:spcBef>
                <a:spcPts val="819"/>
              </a:spcBef>
            </a:pP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SCIENCES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PHYSIQUES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10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CHIMIQUES</a:t>
            </a:r>
            <a:r>
              <a:rPr sz="1150" b="1" spc="1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EN</a:t>
            </a:r>
            <a:r>
              <a:rPr sz="1150" b="1" spc="14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ANGLAIS</a:t>
            </a:r>
            <a:r>
              <a:rPr sz="1150" b="1" spc="15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-</a:t>
            </a:r>
            <a:r>
              <a:rPr sz="1150" b="1" spc="7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RENTREE</a:t>
            </a:r>
            <a:r>
              <a:rPr sz="1150" b="1" spc="120" dirty="0">
                <a:latin typeface="Calibri"/>
                <a:cs typeface="Calibri"/>
              </a:rPr>
              <a:t> </a:t>
            </a:r>
            <a:r>
              <a:rPr sz="1150" b="1" spc="-20" dirty="0">
                <a:latin typeface="Calibri"/>
                <a:cs typeface="Calibri"/>
              </a:rPr>
              <a:t>2024</a:t>
            </a:r>
            <a:endParaRPr sz="1150">
              <a:latin typeface="Calibri"/>
              <a:cs typeface="Calibri"/>
            </a:endParaRPr>
          </a:p>
          <a:p>
            <a:pPr marL="12700" marR="5080" algn="just">
              <a:lnSpc>
                <a:spcPct val="159200"/>
              </a:lnSpc>
              <a:tabLst>
                <a:tab pos="906144" algn="l"/>
              </a:tabLst>
            </a:pPr>
            <a:r>
              <a:rPr sz="1150" dirty="0">
                <a:latin typeface="Calibri"/>
                <a:cs typeface="Calibri"/>
              </a:rPr>
              <a:t>Nom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et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prénom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l’élève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spc="-10" dirty="0">
                <a:latin typeface="Calibri"/>
                <a:cs typeface="Calibri"/>
              </a:rPr>
              <a:t>:………………………………………………………………………………….. Collège</a:t>
            </a:r>
            <a:r>
              <a:rPr sz="1150" dirty="0">
                <a:latin typeface="Calibri"/>
                <a:cs typeface="Calibri"/>
              </a:rPr>
              <a:t>	</a:t>
            </a:r>
            <a:r>
              <a:rPr sz="1150" spc="-10" dirty="0">
                <a:latin typeface="Calibri"/>
                <a:cs typeface="Calibri"/>
              </a:rPr>
              <a:t>:…………………………………………………………………………………………………….. </a:t>
            </a:r>
            <a:r>
              <a:rPr sz="1150" dirty="0">
                <a:latin typeface="Calibri"/>
                <a:cs typeface="Calibri"/>
              </a:rPr>
              <a:t>Téléphone</a:t>
            </a:r>
            <a:r>
              <a:rPr sz="1150" spc="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représentant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légal</a:t>
            </a:r>
            <a:r>
              <a:rPr sz="1150" spc="11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fixe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et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portable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:</a:t>
            </a:r>
            <a:r>
              <a:rPr sz="1150" spc="135" dirty="0">
                <a:latin typeface="Calibri"/>
                <a:cs typeface="Calibri"/>
              </a:rPr>
              <a:t> </a:t>
            </a:r>
            <a:r>
              <a:rPr sz="1150" spc="-10" dirty="0">
                <a:latin typeface="Calibri"/>
                <a:cs typeface="Calibri"/>
              </a:rPr>
              <a:t>……………………………………………………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8835" y="2408046"/>
            <a:ext cx="6354445" cy="1976120"/>
          </a:xfrm>
          <a:prstGeom prst="rect">
            <a:avLst/>
          </a:prstGeom>
          <a:ln w="4571">
            <a:solidFill>
              <a:srgbClr val="000000"/>
            </a:solidFill>
          </a:ln>
        </p:spPr>
        <p:txBody>
          <a:bodyPr vert="horz" wrap="square" lIns="0" tIns="1651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30"/>
              </a:spcBef>
            </a:pPr>
            <a:r>
              <a:rPr sz="1150" b="1" dirty="0">
                <a:latin typeface="Calibri"/>
                <a:cs typeface="Calibri"/>
              </a:rPr>
              <a:t>Avis</a:t>
            </a:r>
            <a:r>
              <a:rPr sz="1150" b="1" spc="7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du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professeur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10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langue</a:t>
            </a:r>
            <a:r>
              <a:rPr sz="1150" b="1" spc="9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anglaise</a:t>
            </a:r>
            <a:r>
              <a:rPr sz="1150" b="1" spc="165" dirty="0">
                <a:latin typeface="Calibri"/>
                <a:cs typeface="Calibri"/>
              </a:rPr>
              <a:t> </a:t>
            </a:r>
            <a:r>
              <a:rPr sz="1150" b="1" spc="-50" dirty="0"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1150">
              <a:latin typeface="Calibri"/>
              <a:cs typeface="Calibri"/>
            </a:endParaRPr>
          </a:p>
          <a:p>
            <a:pPr marL="70485">
              <a:lnSpc>
                <a:spcPct val="100000"/>
              </a:lnSpc>
            </a:pPr>
            <a:r>
              <a:rPr sz="1150" b="1" dirty="0">
                <a:latin typeface="Calibri"/>
                <a:cs typeface="Calibri"/>
              </a:rPr>
              <a:t>Moyenne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en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langue</a:t>
            </a:r>
            <a:r>
              <a:rPr sz="1150" b="1" spc="114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anglaise</a:t>
            </a:r>
            <a:r>
              <a:rPr sz="1150" b="1" spc="165" dirty="0">
                <a:latin typeface="Calibri"/>
                <a:cs typeface="Calibri"/>
              </a:rPr>
              <a:t> </a:t>
            </a:r>
            <a:r>
              <a:rPr sz="1150" b="1" spc="-50" dirty="0"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4453" y="4270831"/>
            <a:ext cx="5804535" cy="1142365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10"/>
              </a:spcBef>
            </a:pPr>
            <a:r>
              <a:rPr sz="1150" b="1" dirty="0">
                <a:latin typeface="Calibri"/>
                <a:cs typeface="Calibri"/>
              </a:rPr>
              <a:t>Afin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candidater,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la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famille</a:t>
            </a:r>
            <a:r>
              <a:rPr sz="1150" b="1" spc="1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fournit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  <a:p>
            <a:pPr marL="701675" indent="-227965">
              <a:lnSpc>
                <a:spcPct val="100000"/>
              </a:lnSpc>
              <a:spcBef>
                <a:spcPts val="819"/>
              </a:spcBef>
              <a:buFont typeface="Courier New"/>
              <a:buChar char="o"/>
              <a:tabLst>
                <a:tab pos="701675" algn="l"/>
              </a:tabLst>
            </a:pPr>
            <a:r>
              <a:rPr sz="1150" dirty="0">
                <a:latin typeface="Calibri"/>
                <a:cs typeface="Calibri"/>
              </a:rPr>
              <a:t>Cette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fiche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candidature</a:t>
            </a:r>
            <a:r>
              <a:rPr sz="1150" b="1" spc="1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(téléchargeable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sur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le</a:t>
            </a:r>
            <a:r>
              <a:rPr sz="1150" b="1" spc="1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site</a:t>
            </a:r>
            <a:r>
              <a:rPr sz="1150" b="1" spc="1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du</a:t>
            </a:r>
            <a:r>
              <a:rPr sz="1150" b="1" spc="8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lycée).</a:t>
            </a:r>
            <a:endParaRPr sz="1150">
              <a:latin typeface="Calibri"/>
              <a:cs typeface="Calibri"/>
            </a:endParaRPr>
          </a:p>
          <a:p>
            <a:pPr marL="701675" indent="-227965">
              <a:lnSpc>
                <a:spcPct val="100000"/>
              </a:lnSpc>
              <a:spcBef>
                <a:spcPts val="815"/>
              </a:spcBef>
              <a:buFont typeface="Courier New"/>
              <a:buChar char="o"/>
              <a:tabLst>
                <a:tab pos="701675" algn="l"/>
              </a:tabLst>
            </a:pPr>
            <a:r>
              <a:rPr sz="1150" dirty="0">
                <a:latin typeface="Calibri"/>
                <a:cs typeface="Calibri"/>
              </a:rPr>
              <a:t>La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copie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bulletins</a:t>
            </a:r>
            <a:r>
              <a:rPr sz="1150" b="1" spc="5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du</a:t>
            </a:r>
            <a:r>
              <a:rPr sz="1150" b="1" spc="1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premier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second</a:t>
            </a:r>
            <a:r>
              <a:rPr sz="1150" b="1" spc="6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trimestre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1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3</a:t>
            </a:r>
            <a:r>
              <a:rPr sz="1200" b="1" baseline="24305" dirty="0">
                <a:latin typeface="Calibri"/>
                <a:cs typeface="Calibri"/>
              </a:rPr>
              <a:t>ème</a:t>
            </a:r>
            <a:r>
              <a:rPr sz="1200" b="1" spc="262" baseline="243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ou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du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</a:t>
            </a:r>
            <a:r>
              <a:rPr sz="1200" b="1" baseline="24305" dirty="0">
                <a:latin typeface="Calibri"/>
                <a:cs typeface="Calibri"/>
              </a:rPr>
              <a:t>er</a:t>
            </a:r>
            <a:r>
              <a:rPr sz="1200" b="1" spc="209" baseline="2430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semestre</a:t>
            </a:r>
            <a:endParaRPr sz="1150">
              <a:latin typeface="Calibri"/>
              <a:cs typeface="Calibri"/>
            </a:endParaRPr>
          </a:p>
          <a:p>
            <a:pPr marL="701675" indent="-227965">
              <a:lnSpc>
                <a:spcPct val="100000"/>
              </a:lnSpc>
              <a:spcBef>
                <a:spcPts val="820"/>
              </a:spcBef>
              <a:buFont typeface="Courier New"/>
              <a:buChar char="o"/>
              <a:tabLst>
                <a:tab pos="701675" algn="l"/>
              </a:tabLst>
            </a:pPr>
            <a:r>
              <a:rPr sz="1150" dirty="0">
                <a:latin typeface="Calibri"/>
                <a:cs typeface="Calibri"/>
              </a:rPr>
              <a:t>Une</a:t>
            </a:r>
            <a:r>
              <a:rPr sz="1150" spc="6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lettre</a:t>
            </a:r>
            <a:r>
              <a:rPr sz="1150" b="1" spc="5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motivation.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7153" y="5387416"/>
            <a:ext cx="6223635" cy="1141730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1150" b="1" dirty="0">
                <a:latin typeface="Calibri"/>
                <a:cs typeface="Calibri"/>
              </a:rPr>
              <a:t>Engagement</a:t>
            </a:r>
            <a:r>
              <a:rPr sz="1150" b="1" spc="5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l’élève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10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ses</a:t>
            </a:r>
            <a:r>
              <a:rPr sz="1150" b="1" spc="1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parents</a:t>
            </a:r>
            <a:r>
              <a:rPr sz="1150" b="1" spc="175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;</a:t>
            </a:r>
            <a:endParaRPr sz="1150">
              <a:latin typeface="Calibri"/>
              <a:cs typeface="Calibri"/>
            </a:endParaRPr>
          </a:p>
          <a:p>
            <a:pPr marL="12700" marR="5080">
              <a:lnSpc>
                <a:spcPts val="2200"/>
              </a:lnSpc>
              <a:spcBef>
                <a:spcPts val="209"/>
              </a:spcBef>
            </a:pPr>
            <a:r>
              <a:rPr sz="1150" dirty="0">
                <a:latin typeface="Calibri"/>
                <a:cs typeface="Calibri"/>
              </a:rPr>
              <a:t>«</a:t>
            </a:r>
            <a:r>
              <a:rPr sz="1150" spc="1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Si</a:t>
            </a:r>
            <a:r>
              <a:rPr sz="1150" spc="17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19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candidature</a:t>
            </a:r>
            <a:r>
              <a:rPr sz="1150" spc="18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18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notre</a:t>
            </a:r>
            <a:r>
              <a:rPr sz="1150" spc="20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enfant</a:t>
            </a:r>
            <a:r>
              <a:rPr sz="1150" spc="19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est</a:t>
            </a:r>
            <a:r>
              <a:rPr sz="1150" spc="19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retenue,</a:t>
            </a:r>
            <a:r>
              <a:rPr sz="1150" spc="18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nous</a:t>
            </a:r>
            <a:r>
              <a:rPr sz="1150" spc="19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nous</a:t>
            </a:r>
            <a:r>
              <a:rPr sz="1150" spc="204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engageons</a:t>
            </a:r>
            <a:r>
              <a:rPr sz="1150" spc="19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à</a:t>
            </a:r>
            <a:r>
              <a:rPr sz="1150" spc="19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ce</a:t>
            </a:r>
            <a:r>
              <a:rPr sz="1150" spc="18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qu’il</a:t>
            </a:r>
            <a:r>
              <a:rPr sz="1150" spc="180" dirty="0">
                <a:latin typeface="Calibri"/>
                <a:cs typeface="Calibri"/>
              </a:rPr>
              <a:t>  </a:t>
            </a:r>
            <a:r>
              <a:rPr sz="1150" spc="-10" dirty="0">
                <a:latin typeface="Calibri"/>
                <a:cs typeface="Calibri"/>
              </a:rPr>
              <a:t>suive </a:t>
            </a:r>
            <a:r>
              <a:rPr sz="1150" dirty="0">
                <a:latin typeface="Calibri"/>
                <a:cs typeface="Calibri"/>
              </a:rPr>
              <a:t>l’enseignement</a:t>
            </a:r>
            <a:r>
              <a:rPr sz="1150" spc="1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TP</a:t>
            </a:r>
            <a:r>
              <a:rPr sz="1150" spc="15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anglais</a:t>
            </a:r>
            <a:r>
              <a:rPr sz="1150" spc="10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durant</a:t>
            </a:r>
            <a:r>
              <a:rPr sz="1150" spc="1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toute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l’année</a:t>
            </a:r>
            <a:r>
              <a:rPr sz="1150" spc="12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scolaire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2024-2025</a:t>
            </a:r>
            <a:r>
              <a:rPr sz="1150" spc="160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»</a:t>
            </a:r>
            <a:endParaRPr sz="11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  <a:tabLst>
                <a:tab pos="2853055" algn="l"/>
              </a:tabLst>
            </a:pPr>
            <a:r>
              <a:rPr sz="1150" dirty="0">
                <a:latin typeface="Calibri"/>
                <a:cs typeface="Calibri"/>
              </a:rPr>
              <a:t>Signature</a:t>
            </a:r>
            <a:r>
              <a:rPr sz="1150" spc="12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7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l’élève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:</a:t>
            </a:r>
            <a:r>
              <a:rPr sz="1150" dirty="0">
                <a:latin typeface="Calibri"/>
                <a:cs typeface="Calibri"/>
              </a:rPr>
              <a:t>	Signature</a:t>
            </a:r>
            <a:r>
              <a:rPr sz="1150" spc="12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1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parents</a:t>
            </a:r>
            <a:r>
              <a:rPr sz="1150" spc="120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7153" y="7159243"/>
            <a:ext cx="21463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Retour</a:t>
            </a:r>
            <a:r>
              <a:rPr sz="1150" spc="114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dossiers</a:t>
            </a:r>
            <a:r>
              <a:rPr sz="1150" spc="6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au</a:t>
            </a:r>
            <a:r>
              <a:rPr sz="1150" spc="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plus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tard</a:t>
            </a:r>
            <a:r>
              <a:rPr sz="1150" spc="35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le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64433" y="7176515"/>
            <a:ext cx="1171575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150" b="1" dirty="0">
                <a:latin typeface="Calibri"/>
                <a:cs typeface="Calibri"/>
              </a:rPr>
              <a:t>Lundi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10</a:t>
            </a:r>
            <a:r>
              <a:rPr sz="1150" b="1" spc="6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Juin</a:t>
            </a:r>
            <a:r>
              <a:rPr sz="1150" b="1" spc="85" dirty="0">
                <a:latin typeface="Calibri"/>
                <a:cs typeface="Calibri"/>
              </a:rPr>
              <a:t> </a:t>
            </a:r>
            <a:r>
              <a:rPr sz="1150" b="1" spc="-20" dirty="0">
                <a:latin typeface="Calibri"/>
                <a:cs typeface="Calibri"/>
              </a:rPr>
              <a:t>2024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54804" y="7159243"/>
            <a:ext cx="169354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au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Lycée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Toulouse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spc="-10" dirty="0">
                <a:latin typeface="Calibri"/>
                <a:cs typeface="Calibri"/>
              </a:rPr>
              <a:t>Lautrec.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7153" y="7340548"/>
            <a:ext cx="6236970" cy="862330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1150" dirty="0">
                <a:latin typeface="Calibri"/>
                <a:cs typeface="Calibri"/>
              </a:rPr>
              <a:t>Possibilité</a:t>
            </a:r>
            <a:r>
              <a:rPr sz="1150" spc="10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de</a:t>
            </a:r>
            <a:r>
              <a:rPr sz="1150" spc="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retour</a:t>
            </a:r>
            <a:r>
              <a:rPr sz="1150" spc="14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par</a:t>
            </a:r>
            <a:r>
              <a:rPr sz="1150" spc="1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email</a:t>
            </a:r>
            <a:r>
              <a:rPr sz="1150" spc="8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: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b="1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0311586f@ac-</a:t>
            </a:r>
            <a:r>
              <a:rPr sz="1150" b="1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toulouse.fr</a:t>
            </a:r>
            <a:endParaRPr sz="1150">
              <a:latin typeface="Calibri"/>
              <a:cs typeface="Calibri"/>
            </a:endParaRPr>
          </a:p>
          <a:p>
            <a:pPr marL="12700" marR="5080">
              <a:lnSpc>
                <a:spcPct val="159100"/>
              </a:lnSpc>
            </a:pPr>
            <a:r>
              <a:rPr sz="1150" dirty="0">
                <a:latin typeface="Calibri"/>
                <a:cs typeface="Calibri"/>
              </a:rPr>
              <a:t>RESULTATS</a:t>
            </a:r>
            <a:r>
              <a:rPr sz="1150" spc="6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:</a:t>
            </a:r>
            <a:r>
              <a:rPr sz="1150" spc="4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4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liste</a:t>
            </a:r>
            <a:r>
              <a:rPr sz="1150" spc="12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des</a:t>
            </a:r>
            <a:r>
              <a:rPr sz="1150" spc="4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candidats</a:t>
            </a:r>
            <a:r>
              <a:rPr sz="1150" spc="4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retenus</a:t>
            </a:r>
            <a:r>
              <a:rPr sz="1150" spc="48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(après</a:t>
            </a:r>
            <a:r>
              <a:rPr sz="1150" spc="49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affectation</a:t>
            </a:r>
            <a:r>
              <a:rPr sz="1150" spc="459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en</a:t>
            </a:r>
            <a:r>
              <a:rPr sz="1150" spc="459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seconde</a:t>
            </a:r>
            <a:r>
              <a:rPr sz="1150" spc="44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au</a:t>
            </a:r>
            <a:r>
              <a:rPr sz="1150" spc="42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lycée)</a:t>
            </a:r>
            <a:r>
              <a:rPr sz="1150" spc="4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pour</a:t>
            </a:r>
            <a:r>
              <a:rPr sz="1150" spc="455" dirty="0">
                <a:latin typeface="Calibri"/>
                <a:cs typeface="Calibri"/>
              </a:rPr>
              <a:t> </a:t>
            </a:r>
            <a:r>
              <a:rPr sz="1150" spc="-25" dirty="0">
                <a:latin typeface="Calibri"/>
                <a:cs typeface="Calibri"/>
              </a:rPr>
              <a:t>cet </a:t>
            </a:r>
            <a:r>
              <a:rPr sz="1150" dirty="0">
                <a:latin typeface="Calibri"/>
                <a:cs typeface="Calibri"/>
              </a:rPr>
              <a:t>enseignement</a:t>
            </a:r>
            <a:r>
              <a:rPr sz="1150" spc="14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sera</a:t>
            </a:r>
            <a:r>
              <a:rPr sz="1150" spc="14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diffusée</a:t>
            </a:r>
            <a:r>
              <a:rPr sz="1150" spc="14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via</a:t>
            </a:r>
            <a:r>
              <a:rPr sz="1150" spc="15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l’ENT</a:t>
            </a:r>
            <a:r>
              <a:rPr sz="1150" spc="16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du</a:t>
            </a:r>
            <a:r>
              <a:rPr sz="1150" spc="16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lycée</a:t>
            </a:r>
            <a:r>
              <a:rPr sz="1150" spc="15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dans</a:t>
            </a:r>
            <a:r>
              <a:rPr sz="1150" spc="15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la</a:t>
            </a:r>
            <a:r>
              <a:rPr sz="1150" spc="145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rubrique</a:t>
            </a:r>
            <a:r>
              <a:rPr sz="1150" spc="16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«</a:t>
            </a:r>
            <a:r>
              <a:rPr sz="1150" spc="7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Inscriptions</a:t>
            </a:r>
            <a:r>
              <a:rPr sz="1150" spc="170" dirty="0">
                <a:latin typeface="Calibri"/>
                <a:cs typeface="Calibri"/>
              </a:rPr>
              <a:t>  </a:t>
            </a:r>
            <a:r>
              <a:rPr sz="1150" dirty="0">
                <a:latin typeface="Calibri"/>
                <a:cs typeface="Calibri"/>
              </a:rPr>
              <a:t>–</a:t>
            </a:r>
            <a:r>
              <a:rPr sz="1150" spc="160" dirty="0">
                <a:latin typeface="Calibri"/>
                <a:cs typeface="Calibri"/>
              </a:rPr>
              <a:t>  </a:t>
            </a:r>
            <a:r>
              <a:rPr sz="1150" spc="-10" dirty="0">
                <a:latin typeface="Calibri"/>
                <a:cs typeface="Calibri"/>
              </a:rPr>
              <a:t>Dispositifs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7153" y="8275446"/>
            <a:ext cx="261429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latin typeface="Calibri"/>
                <a:cs typeface="Calibri"/>
              </a:rPr>
              <a:t>particuliers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et</a:t>
            </a:r>
            <a:r>
              <a:rPr sz="1150" spc="13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options</a:t>
            </a:r>
            <a:r>
              <a:rPr sz="1150" spc="9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à</a:t>
            </a:r>
            <a:r>
              <a:rPr sz="1150" spc="13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capacité</a:t>
            </a:r>
            <a:r>
              <a:rPr sz="1150" spc="55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limitée</a:t>
            </a:r>
            <a:r>
              <a:rPr sz="1150" spc="140" dirty="0">
                <a:latin typeface="Calibri"/>
                <a:cs typeface="Calibri"/>
              </a:rPr>
              <a:t> </a:t>
            </a:r>
            <a:r>
              <a:rPr sz="1150" spc="-50" dirty="0">
                <a:latin typeface="Calibri"/>
                <a:cs typeface="Calibri"/>
              </a:rPr>
              <a:t>»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35730" y="8292718"/>
            <a:ext cx="1953895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4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partir</a:t>
            </a:r>
            <a:r>
              <a:rPr sz="1150" b="1" spc="10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du</a:t>
            </a:r>
            <a:r>
              <a:rPr sz="1150" b="1" spc="7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Lundi</a:t>
            </a:r>
            <a:r>
              <a:rPr sz="1150" b="1" spc="9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8</a:t>
            </a:r>
            <a:r>
              <a:rPr sz="1150" b="1" spc="7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Juillet</a:t>
            </a:r>
            <a:r>
              <a:rPr sz="1150" b="1" spc="3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2024.</a:t>
            </a:r>
            <a:endParaRPr sz="1150">
              <a:latin typeface="Calibri"/>
              <a:cs typeface="Calibri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736396" y="8571610"/>
          <a:ext cx="6637020" cy="1303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9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7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70485">
                        <a:lnSpc>
                          <a:spcPts val="1365"/>
                        </a:lnSpc>
                      </a:pPr>
                      <a:r>
                        <a:rPr sz="1150" b="1" dirty="0">
                          <a:latin typeface="Calibri"/>
                          <a:cs typeface="Calibri"/>
                        </a:rPr>
                        <a:t>Candidatures</a:t>
                      </a:r>
                      <a:r>
                        <a:rPr sz="1150" b="1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dirty="0">
                          <a:latin typeface="Calibri"/>
                          <a:cs typeface="Calibri"/>
                        </a:rPr>
                        <a:t>multiples</a:t>
                      </a:r>
                      <a:r>
                        <a:rPr sz="1150" b="1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dirty="0">
                          <a:latin typeface="Calibri"/>
                          <a:cs typeface="Calibri"/>
                        </a:rPr>
                        <a:t>effectuées</a:t>
                      </a:r>
                      <a:r>
                        <a:rPr sz="1150" b="1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dirty="0">
                          <a:latin typeface="Calibri"/>
                          <a:cs typeface="Calibri"/>
                        </a:rPr>
                        <a:t>à</a:t>
                      </a:r>
                      <a:r>
                        <a:rPr sz="1150" b="1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dirty="0">
                          <a:latin typeface="Calibri"/>
                          <a:cs typeface="Calibri"/>
                        </a:rPr>
                        <a:t>prioriser</a:t>
                      </a:r>
                      <a:r>
                        <a:rPr sz="1150" b="1" spc="1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-50" dirty="0">
                          <a:latin typeface="Calibri"/>
                          <a:cs typeface="Calibri"/>
                        </a:rPr>
                        <a:t>: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0690" indent="-269240">
                        <a:lnSpc>
                          <a:spcPts val="2070"/>
                        </a:lnSpc>
                        <a:spcBef>
                          <a:spcPts val="525"/>
                        </a:spcBef>
                        <a:buSzPct val="156521"/>
                        <a:buFont typeface="Wingdings"/>
                        <a:buChar char=""/>
                        <a:tabLst>
                          <a:tab pos="440690" algn="l"/>
                        </a:tabLst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TP</a:t>
                      </a:r>
                      <a:r>
                        <a:rPr sz="11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Physique</a:t>
                      </a:r>
                      <a:r>
                        <a:rPr sz="115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1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anglais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0690" indent="-269240">
                        <a:lnSpc>
                          <a:spcPts val="2000"/>
                        </a:lnSpc>
                        <a:buSzPct val="156521"/>
                        <a:buFont typeface="Wingdings"/>
                        <a:buChar char=""/>
                        <a:tabLst>
                          <a:tab pos="440690" algn="l"/>
                        </a:tabLst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Classe</a:t>
                      </a:r>
                      <a:r>
                        <a:rPr sz="115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Etoile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0690" indent="-269240">
                        <a:lnSpc>
                          <a:spcPts val="2000"/>
                        </a:lnSpc>
                        <a:buSzPct val="156521"/>
                        <a:buFont typeface="Wingdings"/>
                        <a:buChar char=""/>
                        <a:tabLst>
                          <a:tab pos="440690" algn="l"/>
                          <a:tab pos="1570990" algn="l"/>
                        </a:tabLst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Euro</a:t>
                      </a:r>
                      <a:r>
                        <a:rPr sz="11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anglais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	</a:t>
                      </a:r>
                      <a:r>
                        <a:rPr sz="1800" dirty="0">
                          <a:latin typeface="Wingdings"/>
                          <a:cs typeface="Wingdings"/>
                        </a:rPr>
                        <a:t></a:t>
                      </a:r>
                      <a:r>
                        <a:rPr sz="18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Euro</a:t>
                      </a:r>
                      <a:r>
                        <a:rPr sz="115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Espagnol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0690" indent="-269240">
                        <a:lnSpc>
                          <a:spcPts val="2070"/>
                        </a:lnSpc>
                        <a:buSzPct val="156521"/>
                        <a:buFont typeface="Wingdings"/>
                        <a:buChar char=""/>
                        <a:tabLst>
                          <a:tab pos="440690" algn="l"/>
                        </a:tabLst>
                      </a:pPr>
                      <a:r>
                        <a:rPr sz="1150" spc="-25" dirty="0">
                          <a:latin typeface="Calibri"/>
                          <a:cs typeface="Calibri"/>
                        </a:rPr>
                        <a:t>EPS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50" b="1" dirty="0">
                          <a:latin typeface="Calibri"/>
                          <a:cs typeface="Calibri"/>
                        </a:rPr>
                        <a:t>Options</a:t>
                      </a:r>
                      <a:r>
                        <a:rPr sz="1150" b="1" spc="1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dirty="0">
                          <a:latin typeface="Calibri"/>
                          <a:cs typeface="Calibri"/>
                        </a:rPr>
                        <a:t>compatibles</a:t>
                      </a:r>
                      <a:r>
                        <a:rPr sz="1150" b="1" spc="20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-50" dirty="0">
                          <a:latin typeface="Calibri"/>
                          <a:cs typeface="Calibri"/>
                        </a:rPr>
                        <a:t>: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5134" indent="-269240">
                        <a:lnSpc>
                          <a:spcPts val="2090"/>
                        </a:lnSpc>
                        <a:spcBef>
                          <a:spcPts val="600"/>
                        </a:spcBef>
                        <a:buSzPct val="156521"/>
                        <a:buFont typeface="Wingdings"/>
                        <a:buChar char=""/>
                        <a:tabLst>
                          <a:tab pos="445134" algn="l"/>
                          <a:tab pos="958215" algn="l"/>
                        </a:tabLst>
                      </a:pPr>
                      <a:r>
                        <a:rPr sz="1150" spc="-10" dirty="0">
                          <a:latin typeface="Calibri"/>
                          <a:cs typeface="Calibri"/>
                        </a:rPr>
                        <a:t>Latin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	</a:t>
                      </a:r>
                      <a:r>
                        <a:rPr sz="1800" dirty="0">
                          <a:latin typeface="Wingdings"/>
                          <a:cs typeface="Wingdings"/>
                        </a:rPr>
                        <a:t></a:t>
                      </a:r>
                      <a:r>
                        <a:rPr sz="18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50" spc="-20" dirty="0">
                          <a:latin typeface="Calibri"/>
                          <a:cs typeface="Calibri"/>
                        </a:rPr>
                        <a:t>Grec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9580" indent="-273685">
                        <a:lnSpc>
                          <a:spcPts val="2000"/>
                        </a:lnSpc>
                        <a:buSzPct val="156521"/>
                        <a:buFont typeface="Wingdings"/>
                        <a:buChar char=""/>
                        <a:tabLst>
                          <a:tab pos="449580" algn="l"/>
                        </a:tabLst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Sciences</a:t>
                      </a:r>
                      <a:r>
                        <a:rPr sz="1150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Laboratoire</a:t>
                      </a:r>
                      <a:r>
                        <a:rPr sz="11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20" dirty="0">
                          <a:latin typeface="Calibri"/>
                          <a:cs typeface="Calibri"/>
                        </a:rPr>
                        <a:t>(SL)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9580" indent="-273685">
                        <a:lnSpc>
                          <a:spcPts val="2000"/>
                        </a:lnSpc>
                        <a:buSzPct val="156521"/>
                        <a:buFont typeface="Wingdings"/>
                        <a:buChar char=""/>
                        <a:tabLst>
                          <a:tab pos="449580" algn="l"/>
                        </a:tabLst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Management</a:t>
                      </a:r>
                      <a:r>
                        <a:rPr sz="1150" spc="1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1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gestion</a:t>
                      </a:r>
                      <a:r>
                        <a:rPr sz="1150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20" dirty="0">
                          <a:latin typeface="Calibri"/>
                          <a:cs typeface="Calibri"/>
                        </a:rPr>
                        <a:t>(MG)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445134" indent="-269240">
                        <a:lnSpc>
                          <a:spcPts val="2080"/>
                        </a:lnSpc>
                        <a:buSzPct val="156521"/>
                        <a:buFont typeface="Wingdings"/>
                        <a:buChar char=""/>
                        <a:tabLst>
                          <a:tab pos="445134" algn="l"/>
                        </a:tabLst>
                      </a:pPr>
                      <a:r>
                        <a:rPr sz="1150" spc="-25" dirty="0">
                          <a:latin typeface="Calibri"/>
                          <a:cs typeface="Calibri"/>
                        </a:rPr>
                        <a:t>EPS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609396" y="634034"/>
            <a:ext cx="917575" cy="109156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447040">
              <a:lnSpc>
                <a:spcPct val="100000"/>
              </a:lnSpc>
              <a:spcBef>
                <a:spcPts val="185"/>
              </a:spcBef>
            </a:pPr>
            <a:r>
              <a:rPr sz="800" spc="-85" dirty="0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marL="12700" marR="9525" indent="269875" algn="r">
              <a:lnSpc>
                <a:spcPct val="108800"/>
              </a:lnSpc>
            </a:pPr>
            <a:r>
              <a:rPr sz="800" spc="-75" dirty="0">
                <a:latin typeface="Arial MT"/>
                <a:cs typeface="Arial MT"/>
              </a:rPr>
              <a:t>Affaire</a:t>
            </a:r>
            <a:r>
              <a:rPr sz="800" spc="-25" dirty="0">
                <a:latin typeface="Arial MT"/>
                <a:cs typeface="Arial MT"/>
              </a:rPr>
              <a:t> </a:t>
            </a:r>
            <a:r>
              <a:rPr sz="800" spc="-70" dirty="0">
                <a:latin typeface="Arial MT"/>
                <a:cs typeface="Arial MT"/>
              </a:rPr>
              <a:t>suivie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-75" dirty="0">
                <a:latin typeface="Arial MT"/>
                <a:cs typeface="Arial MT"/>
              </a:rPr>
              <a:t>par</a:t>
            </a:r>
            <a:r>
              <a:rPr sz="800" spc="500" dirty="0">
                <a:latin typeface="Arial MT"/>
                <a:cs typeface="Arial MT"/>
              </a:rPr>
              <a:t> </a:t>
            </a:r>
            <a:r>
              <a:rPr sz="800" spc="-80" dirty="0">
                <a:latin typeface="Arial MT"/>
                <a:cs typeface="Arial MT"/>
              </a:rPr>
              <a:t>Secrétariat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-90" dirty="0">
                <a:latin typeface="Arial MT"/>
                <a:cs typeface="Arial MT"/>
              </a:rPr>
              <a:t>du</a:t>
            </a:r>
            <a:r>
              <a:rPr sz="800" spc="30" dirty="0">
                <a:latin typeface="Arial MT"/>
                <a:cs typeface="Arial MT"/>
              </a:rPr>
              <a:t> </a:t>
            </a:r>
            <a:r>
              <a:rPr sz="800" spc="-80" dirty="0">
                <a:latin typeface="Arial MT"/>
                <a:cs typeface="Arial MT"/>
              </a:rPr>
              <a:t>Proviseur</a:t>
            </a:r>
            <a:endParaRPr sz="800">
              <a:latin typeface="Arial MT"/>
              <a:cs typeface="Arial MT"/>
            </a:endParaRPr>
          </a:p>
          <a:p>
            <a:pPr marL="396875" marR="9525" indent="114300" algn="r">
              <a:lnSpc>
                <a:spcPct val="108800"/>
              </a:lnSpc>
            </a:pPr>
            <a:r>
              <a:rPr sz="800" spc="-95" dirty="0">
                <a:latin typeface="Arial MT"/>
                <a:cs typeface="Arial MT"/>
              </a:rPr>
              <a:t>Téléphone</a:t>
            </a:r>
            <a:r>
              <a:rPr sz="800" spc="500" dirty="0">
                <a:latin typeface="Arial MT"/>
                <a:cs typeface="Arial MT"/>
              </a:rPr>
              <a:t> </a:t>
            </a:r>
            <a:r>
              <a:rPr sz="800" spc="-85" dirty="0">
                <a:latin typeface="Arial MT"/>
                <a:cs typeface="Arial MT"/>
              </a:rPr>
              <a:t>0.34.40.12.20</a:t>
            </a:r>
            <a:endParaRPr sz="800">
              <a:latin typeface="Arial MT"/>
              <a:cs typeface="Arial MT"/>
            </a:endParaRPr>
          </a:p>
          <a:p>
            <a:pPr marL="556895" marR="5080" indent="191770" algn="r">
              <a:lnSpc>
                <a:spcPct val="108800"/>
              </a:lnSpc>
              <a:spcBef>
                <a:spcPts val="35"/>
              </a:spcBef>
            </a:pPr>
            <a:r>
              <a:rPr sz="800" spc="-90" dirty="0">
                <a:latin typeface="Arial MT"/>
                <a:cs typeface="Arial MT"/>
              </a:rPr>
              <a:t>Mél.</a:t>
            </a:r>
            <a:r>
              <a:rPr sz="800" spc="500" dirty="0">
                <a:latin typeface="Arial MT"/>
                <a:cs typeface="Arial MT"/>
              </a:rPr>
              <a:t> </a:t>
            </a:r>
            <a:r>
              <a:rPr sz="800" spc="-90" dirty="0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marR="9525" algn="r">
              <a:lnSpc>
                <a:spcPct val="100000"/>
              </a:lnSpc>
              <a:spcBef>
                <a:spcPts val="85"/>
              </a:spcBef>
            </a:pPr>
            <a:r>
              <a:rPr sz="800" spc="-110" dirty="0">
                <a:latin typeface="Arial MT"/>
                <a:cs typeface="Arial MT"/>
              </a:rPr>
              <a:t>@ac-</a:t>
            </a:r>
            <a:r>
              <a:rPr sz="800" spc="-10" dirty="0">
                <a:latin typeface="Arial MT"/>
                <a:cs typeface="Arial MT"/>
              </a:rPr>
              <a:t>toulouse.fr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3437" y="1832533"/>
            <a:ext cx="739140" cy="290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45">
              <a:lnSpc>
                <a:spcPct val="108800"/>
              </a:lnSpc>
              <a:spcBef>
                <a:spcPts val="100"/>
              </a:spcBef>
            </a:pPr>
            <a:r>
              <a:rPr sz="800" b="1" spc="-95" dirty="0">
                <a:latin typeface="Arial"/>
                <a:cs typeface="Arial"/>
              </a:rPr>
              <a:t>64</a:t>
            </a:r>
            <a:r>
              <a:rPr sz="800" b="1" spc="-40" dirty="0">
                <a:latin typeface="Arial"/>
                <a:cs typeface="Arial"/>
              </a:rPr>
              <a:t> </a:t>
            </a:r>
            <a:r>
              <a:rPr sz="800" b="1" spc="-105" dirty="0">
                <a:latin typeface="Arial"/>
                <a:cs typeface="Arial"/>
              </a:rPr>
              <a:t>bd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80" dirty="0">
                <a:latin typeface="Arial"/>
                <a:cs typeface="Arial"/>
              </a:rPr>
              <a:t>Pierre</a:t>
            </a:r>
            <a:r>
              <a:rPr sz="800" b="1" dirty="0">
                <a:latin typeface="Arial"/>
                <a:cs typeface="Arial"/>
              </a:rPr>
              <a:t> </a:t>
            </a:r>
            <a:r>
              <a:rPr sz="800" b="1" spc="-85" dirty="0">
                <a:latin typeface="Arial"/>
                <a:cs typeface="Arial"/>
              </a:rPr>
              <a:t>Curie</a:t>
            </a:r>
            <a:r>
              <a:rPr sz="800" b="1" spc="500" dirty="0">
                <a:latin typeface="Arial"/>
                <a:cs typeface="Arial"/>
              </a:rPr>
              <a:t> </a:t>
            </a:r>
            <a:r>
              <a:rPr sz="800" b="1" spc="-100" dirty="0">
                <a:latin typeface="Arial"/>
                <a:cs typeface="Arial"/>
              </a:rPr>
              <a:t>31020</a:t>
            </a:r>
            <a:r>
              <a:rPr sz="800" b="1" spc="-25" dirty="0">
                <a:latin typeface="Arial"/>
                <a:cs typeface="Arial"/>
              </a:rPr>
              <a:t> </a:t>
            </a:r>
            <a:r>
              <a:rPr sz="800" b="1" spc="-110" dirty="0">
                <a:latin typeface="Arial"/>
                <a:cs typeface="Arial"/>
              </a:rPr>
              <a:t>TOULOUSE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508</Words>
  <Application>Microsoft Office PowerPoint</Application>
  <PresentationFormat>Personnalisé</PresentationFormat>
  <Paragraphs>69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Arial MT</vt:lpstr>
      <vt:lpstr>Calibri</vt:lpstr>
      <vt:lpstr>Courier New</vt:lpstr>
      <vt:lpstr>Times New Roman</vt:lpstr>
      <vt:lpstr>Wingdings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Toulouse, le</dc:title>
  <dc:creator>Secrétariat 1</dc:creator>
  <cp:lastModifiedBy>secretariat1</cp:lastModifiedBy>
  <cp:revision>1</cp:revision>
  <dcterms:created xsi:type="dcterms:W3CDTF">2024-05-07T13:14:51Z</dcterms:created>
  <dcterms:modified xsi:type="dcterms:W3CDTF">2024-05-07T13:15:09Z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2024-05-07T00:00:00Z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2024-05-07T00:00:00Z</vt:filetime>
  </property>
  <property fmtid="{D5CDD505-2E9C-101B-9397-08002B2CF9AE}" pid="5" name="Producer">
    <vt:lpwstr>www.ilovepdf.com</vt:lpwstr>
  </property>
</Properties>
</file>