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7556500" cy="10693400"/>
  <p:notesSz cx="7556500" cy="10693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mailto:0311586f@ac-toulouse.fr" TargetMode="External"/><Relationship Id="rId3" Type="http://schemas.openxmlformats.org/officeDocument/2006/relationships/image" Target="../media/image1.png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mailto:0311586f@ac-toulouse.fr" TargetMode="External"/><Relationship Id="rId3" Type="http://schemas.openxmlformats.org/officeDocument/2006/relationships/image" Target="../media/image1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155438" y="950722"/>
            <a:ext cx="1383665" cy="1790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000" spc="-5">
                <a:latin typeface="Arial MT"/>
                <a:cs typeface="Arial MT"/>
              </a:rPr>
              <a:t>Toulouse,</a:t>
            </a:r>
            <a:r>
              <a:rPr dirty="0" sz="1000">
                <a:latin typeface="Arial MT"/>
                <a:cs typeface="Arial MT"/>
              </a:rPr>
              <a:t> </a:t>
            </a:r>
            <a:r>
              <a:rPr dirty="0" sz="1000" spc="10">
                <a:latin typeface="Arial MT"/>
                <a:cs typeface="Arial MT"/>
              </a:rPr>
              <a:t>le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6</a:t>
            </a:r>
            <a:r>
              <a:rPr dirty="0" sz="1000" spc="-5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mai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2024</a:t>
            </a:r>
            <a:endParaRPr sz="1000">
              <a:latin typeface="Arial MT"/>
              <a:cs typeface="Arial M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710432" y="2180666"/>
            <a:ext cx="1586230" cy="379095"/>
          </a:xfrm>
          <a:prstGeom prst="rect">
            <a:avLst/>
          </a:prstGeom>
        </p:spPr>
        <p:txBody>
          <a:bodyPr wrap="square" lIns="0" tIns="368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90"/>
              </a:spcBef>
            </a:pPr>
            <a:r>
              <a:rPr dirty="0" sz="1000" spc="-5">
                <a:latin typeface="Arial MT"/>
                <a:cs typeface="Arial MT"/>
              </a:rPr>
              <a:t>Le</a:t>
            </a:r>
            <a:r>
              <a:rPr dirty="0" sz="1000" spc="-6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Proviseur</a:t>
            </a:r>
            <a:endParaRPr sz="1000">
              <a:latin typeface="Arial MT"/>
              <a:cs typeface="Arial MT"/>
            </a:endParaRPr>
          </a:p>
          <a:p>
            <a:pPr marL="24765">
              <a:lnSpc>
                <a:spcPct val="100000"/>
              </a:lnSpc>
              <a:spcBef>
                <a:spcPts val="190"/>
              </a:spcBef>
            </a:pPr>
            <a:r>
              <a:rPr dirty="0" sz="1000">
                <a:latin typeface="Arial MT"/>
                <a:cs typeface="Arial MT"/>
              </a:rPr>
              <a:t>Du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Lycée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Toulouse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Lautrec</a:t>
            </a:r>
            <a:endParaRPr sz="1000">
              <a:latin typeface="Arial MT"/>
              <a:cs typeface="Arial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722623" y="2658236"/>
            <a:ext cx="241935" cy="1790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000" spc="5">
                <a:latin typeface="Arial MT"/>
                <a:cs typeface="Arial MT"/>
              </a:rPr>
              <a:t>A</a:t>
            </a:r>
            <a:r>
              <a:rPr dirty="0" sz="1000" spc="-35">
                <a:latin typeface="Arial MT"/>
                <a:cs typeface="Arial MT"/>
              </a:rPr>
              <a:t>u</a:t>
            </a:r>
            <a:r>
              <a:rPr dirty="0" sz="1000">
                <a:latin typeface="Arial MT"/>
                <a:cs typeface="Arial MT"/>
              </a:rPr>
              <a:t>x</a:t>
            </a:r>
            <a:endParaRPr sz="1000">
              <a:latin typeface="Arial MT"/>
              <a:cs typeface="Arial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722623" y="3057524"/>
            <a:ext cx="1669414" cy="1790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000" spc="-5">
                <a:latin typeface="Arial MT"/>
                <a:cs typeface="Arial MT"/>
              </a:rPr>
              <a:t>Familles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des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 spc="5">
                <a:latin typeface="Arial MT"/>
                <a:cs typeface="Arial MT"/>
              </a:rPr>
              <a:t>élèves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de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3ème</a:t>
            </a:r>
            <a:endParaRPr sz="1000">
              <a:latin typeface="Arial MT"/>
              <a:cs typeface="Arial M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234689" y="3606546"/>
            <a:ext cx="1821180" cy="1790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u="sng" sz="100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Note à</a:t>
            </a:r>
            <a:r>
              <a:rPr dirty="0" u="sng" sz="1000" spc="-25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sng" sz="1000" spc="-5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l’attention</a:t>
            </a:r>
            <a:r>
              <a:rPr dirty="0" u="sng" sz="1000" spc="-1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sng" sz="100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des </a:t>
            </a:r>
            <a:r>
              <a:rPr dirty="0" u="sng" sz="1000" spc="-5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familles</a:t>
            </a:r>
            <a:endParaRPr sz="10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697863" y="4022292"/>
            <a:ext cx="4881245" cy="68707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 marL="366395" marR="345440">
              <a:lnSpc>
                <a:spcPct val="144000"/>
              </a:lnSpc>
              <a:spcBef>
                <a:spcPts val="95"/>
              </a:spcBef>
            </a:pPr>
            <a:r>
              <a:rPr dirty="0" sz="1000" b="1">
                <a:latin typeface="Arial"/>
                <a:cs typeface="Arial"/>
              </a:rPr>
              <a:t>Candidature</a:t>
            </a:r>
            <a:r>
              <a:rPr dirty="0" sz="1000" spc="10" b="1">
                <a:latin typeface="Arial"/>
                <a:cs typeface="Arial"/>
              </a:rPr>
              <a:t> </a:t>
            </a:r>
            <a:r>
              <a:rPr dirty="0" sz="1000" b="1">
                <a:latin typeface="Arial"/>
                <a:cs typeface="Arial"/>
              </a:rPr>
              <a:t>à</a:t>
            </a:r>
            <a:r>
              <a:rPr dirty="0" sz="1000" spc="-5" b="1">
                <a:latin typeface="Arial"/>
                <a:cs typeface="Arial"/>
              </a:rPr>
              <a:t> l’enseignement</a:t>
            </a:r>
            <a:r>
              <a:rPr dirty="0" sz="1000" b="1">
                <a:latin typeface="Arial"/>
                <a:cs typeface="Arial"/>
              </a:rPr>
              <a:t> </a:t>
            </a:r>
            <a:r>
              <a:rPr dirty="0" sz="1000" spc="-5" b="1">
                <a:latin typeface="Arial"/>
                <a:cs typeface="Arial"/>
              </a:rPr>
              <a:t>optionnel</a:t>
            </a:r>
            <a:r>
              <a:rPr dirty="0" sz="1000" spc="10" b="1">
                <a:latin typeface="Arial"/>
                <a:cs typeface="Arial"/>
              </a:rPr>
              <a:t> </a:t>
            </a:r>
            <a:r>
              <a:rPr dirty="0" sz="1000" spc="-5" b="1">
                <a:latin typeface="Arial"/>
                <a:cs typeface="Arial"/>
              </a:rPr>
              <a:t>S.L</a:t>
            </a:r>
            <a:r>
              <a:rPr dirty="0" sz="1000" b="1">
                <a:latin typeface="Arial"/>
                <a:cs typeface="Arial"/>
              </a:rPr>
              <a:t> </a:t>
            </a:r>
            <a:r>
              <a:rPr dirty="0" sz="1000" spc="-5" b="1">
                <a:latin typeface="Arial"/>
                <a:cs typeface="Arial"/>
              </a:rPr>
              <a:t>(Sciences</a:t>
            </a:r>
            <a:r>
              <a:rPr dirty="0" sz="1000" spc="10" b="1">
                <a:latin typeface="Arial"/>
                <a:cs typeface="Arial"/>
              </a:rPr>
              <a:t> </a:t>
            </a:r>
            <a:r>
              <a:rPr dirty="0" sz="1000" spc="-5" b="1">
                <a:latin typeface="Arial"/>
                <a:cs typeface="Arial"/>
              </a:rPr>
              <a:t>et</a:t>
            </a:r>
            <a:r>
              <a:rPr dirty="0" sz="1000" spc="20" b="1">
                <a:latin typeface="Arial"/>
                <a:cs typeface="Arial"/>
              </a:rPr>
              <a:t> </a:t>
            </a:r>
            <a:r>
              <a:rPr dirty="0" sz="1000" spc="-5" b="1">
                <a:latin typeface="Arial"/>
                <a:cs typeface="Arial"/>
              </a:rPr>
              <a:t>laboratoire) </a:t>
            </a:r>
            <a:r>
              <a:rPr dirty="0" sz="1000" spc="-265" b="1">
                <a:latin typeface="Arial"/>
                <a:cs typeface="Arial"/>
              </a:rPr>
              <a:t> </a:t>
            </a:r>
            <a:r>
              <a:rPr dirty="0" sz="1000" spc="-5" b="1">
                <a:latin typeface="Arial"/>
                <a:cs typeface="Arial"/>
              </a:rPr>
              <a:t>Année </a:t>
            </a:r>
            <a:r>
              <a:rPr dirty="0" sz="1000" b="1">
                <a:latin typeface="Arial"/>
                <a:cs typeface="Arial"/>
              </a:rPr>
              <a:t>scolaire </a:t>
            </a:r>
            <a:r>
              <a:rPr dirty="0" sz="1000" spc="-5" b="1">
                <a:latin typeface="Arial"/>
                <a:cs typeface="Arial"/>
              </a:rPr>
              <a:t>2024/2025</a:t>
            </a:r>
            <a:endParaRPr sz="10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555"/>
              </a:spcBef>
            </a:pPr>
            <a:r>
              <a:rPr dirty="0" sz="1000" spc="-5">
                <a:latin typeface="Arial MT"/>
                <a:cs typeface="Arial MT"/>
              </a:rPr>
              <a:t>Les</a:t>
            </a:r>
            <a:r>
              <a:rPr dirty="0" sz="1000" spc="4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sciences</a:t>
            </a:r>
            <a:r>
              <a:rPr dirty="0" sz="1000" spc="42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expérimentales</a:t>
            </a:r>
            <a:r>
              <a:rPr dirty="0" sz="1000" spc="42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permettent</a:t>
            </a:r>
            <a:r>
              <a:rPr dirty="0" sz="1000" spc="430">
                <a:latin typeface="Arial MT"/>
                <a:cs typeface="Arial MT"/>
              </a:rPr>
              <a:t> </a:t>
            </a:r>
            <a:r>
              <a:rPr dirty="0" sz="1000" spc="-15">
                <a:latin typeface="Arial MT"/>
                <a:cs typeface="Arial MT"/>
              </a:rPr>
              <a:t>aux</a:t>
            </a:r>
            <a:r>
              <a:rPr dirty="0" sz="1000" spc="45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laboratoires,</a:t>
            </a:r>
            <a:r>
              <a:rPr dirty="0" sz="1000" spc="484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à</a:t>
            </a:r>
            <a:r>
              <a:rPr dirty="0" sz="1000" spc="42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des</a:t>
            </a:r>
            <a:r>
              <a:rPr dirty="0" sz="1000" spc="42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institutions</a:t>
            </a:r>
            <a:r>
              <a:rPr dirty="0" sz="1000" spc="42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et</a:t>
            </a:r>
            <a:endParaRPr sz="1000">
              <a:latin typeface="Arial MT"/>
              <a:cs typeface="Arial M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645346" y="4530089"/>
            <a:ext cx="391160" cy="1790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000">
                <a:latin typeface="Arial MT"/>
                <a:cs typeface="Arial MT"/>
              </a:rPr>
              <a:t>à</a:t>
            </a:r>
            <a:r>
              <a:rPr dirty="0" sz="1000" spc="3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des</a:t>
            </a:r>
            <a:endParaRPr sz="1000">
              <a:latin typeface="Arial MT"/>
              <a:cs typeface="Arial M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224381" y="4680915"/>
            <a:ext cx="5840095" cy="5284470"/>
          </a:xfrm>
          <a:prstGeom prst="rect">
            <a:avLst/>
          </a:prstGeom>
        </p:spPr>
        <p:txBody>
          <a:bodyPr wrap="square" lIns="0" tIns="10795" rIns="0" bIns="0" rtlCol="0" vert="horz">
            <a:spAutoFit/>
          </a:bodyPr>
          <a:lstStyle/>
          <a:p>
            <a:pPr algn="just" marL="38100" marR="33655">
              <a:lnSpc>
                <a:spcPct val="145000"/>
              </a:lnSpc>
              <a:spcBef>
                <a:spcPts val="85"/>
              </a:spcBef>
            </a:pPr>
            <a:r>
              <a:rPr dirty="0" sz="1000" spc="-5">
                <a:latin typeface="Arial MT"/>
                <a:cs typeface="Arial MT"/>
              </a:rPr>
              <a:t>entreprises de </a:t>
            </a:r>
            <a:r>
              <a:rPr dirty="0" sz="1000">
                <a:latin typeface="Arial MT"/>
                <a:cs typeface="Arial MT"/>
              </a:rPr>
              <a:t>trouver </a:t>
            </a:r>
            <a:r>
              <a:rPr dirty="0" sz="1000" spc="-5">
                <a:latin typeface="Arial MT"/>
                <a:cs typeface="Arial MT"/>
              </a:rPr>
              <a:t>des réponses aux </a:t>
            </a:r>
            <a:r>
              <a:rPr dirty="0" sz="1000" spc="-5" b="1">
                <a:latin typeface="Arial"/>
                <a:cs typeface="Arial"/>
              </a:rPr>
              <a:t>questions scientifiques qui se posent dans une société </a:t>
            </a:r>
            <a:r>
              <a:rPr dirty="0" sz="1000" b="1">
                <a:latin typeface="Arial"/>
                <a:cs typeface="Arial"/>
              </a:rPr>
              <a:t> moderne</a:t>
            </a:r>
            <a:r>
              <a:rPr dirty="0" sz="1000">
                <a:latin typeface="Arial MT"/>
                <a:cs typeface="Arial MT"/>
              </a:rPr>
              <a:t>. Elles </a:t>
            </a:r>
            <a:r>
              <a:rPr dirty="0" sz="1000" spc="5">
                <a:latin typeface="Arial MT"/>
                <a:cs typeface="Arial MT"/>
              </a:rPr>
              <a:t>font </a:t>
            </a:r>
            <a:r>
              <a:rPr dirty="0" sz="1000" spc="-5">
                <a:latin typeface="Arial MT"/>
                <a:cs typeface="Arial MT"/>
              </a:rPr>
              <a:t>percevoir </a:t>
            </a:r>
            <a:r>
              <a:rPr dirty="0" sz="1000" spc="-15">
                <a:latin typeface="Arial MT"/>
                <a:cs typeface="Arial MT"/>
              </a:rPr>
              <a:t>aux </a:t>
            </a:r>
            <a:r>
              <a:rPr dirty="0" sz="1000">
                <a:latin typeface="Arial MT"/>
                <a:cs typeface="Arial MT"/>
              </a:rPr>
              <a:t>élèves </a:t>
            </a:r>
            <a:r>
              <a:rPr dirty="0" sz="1000" spc="-5">
                <a:latin typeface="Arial MT"/>
                <a:cs typeface="Arial MT"/>
              </a:rPr>
              <a:t>différents grands </a:t>
            </a:r>
            <a:r>
              <a:rPr dirty="0" sz="1000">
                <a:latin typeface="Arial MT"/>
                <a:cs typeface="Arial MT"/>
              </a:rPr>
              <a:t>enjeux </a:t>
            </a:r>
            <a:r>
              <a:rPr dirty="0" sz="1000" spc="-5">
                <a:latin typeface="Arial MT"/>
                <a:cs typeface="Arial MT"/>
              </a:rPr>
              <a:t>et </a:t>
            </a:r>
            <a:r>
              <a:rPr dirty="0" sz="1000">
                <a:latin typeface="Arial MT"/>
                <a:cs typeface="Arial MT"/>
              </a:rPr>
              <a:t>leur </a:t>
            </a:r>
            <a:r>
              <a:rPr dirty="0" sz="1000" spc="-5">
                <a:latin typeface="Arial MT"/>
                <a:cs typeface="Arial MT"/>
              </a:rPr>
              <a:t>donnent </a:t>
            </a:r>
            <a:r>
              <a:rPr dirty="0" sz="1000" spc="5">
                <a:latin typeface="Arial MT"/>
                <a:cs typeface="Arial MT"/>
              </a:rPr>
              <a:t>les </a:t>
            </a:r>
            <a:r>
              <a:rPr dirty="0" sz="1000">
                <a:latin typeface="Arial MT"/>
                <a:cs typeface="Arial MT"/>
              </a:rPr>
              <a:t>moyens </a:t>
            </a:r>
            <a:r>
              <a:rPr dirty="0" sz="1000" spc="-5">
                <a:latin typeface="Arial MT"/>
                <a:cs typeface="Arial MT"/>
              </a:rPr>
              <a:t>de </a:t>
            </a:r>
            <a:r>
              <a:rPr dirty="0" sz="1000" spc="5">
                <a:latin typeface="Arial MT"/>
                <a:cs typeface="Arial MT"/>
              </a:rPr>
              <a:t>les 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aborder</a:t>
            </a:r>
            <a:r>
              <a:rPr dirty="0" sz="100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de</a:t>
            </a:r>
            <a:r>
              <a:rPr dirty="0" sz="1000">
                <a:latin typeface="Arial MT"/>
                <a:cs typeface="Arial MT"/>
              </a:rPr>
              <a:t> </a:t>
            </a:r>
            <a:r>
              <a:rPr dirty="0" sz="1000" spc="5">
                <a:latin typeface="Arial MT"/>
                <a:cs typeface="Arial MT"/>
              </a:rPr>
              <a:t>façon</a:t>
            </a:r>
            <a:r>
              <a:rPr dirty="0" sz="100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objective.</a:t>
            </a:r>
            <a:endParaRPr sz="1000">
              <a:latin typeface="Arial MT"/>
              <a:cs typeface="Arial MT"/>
            </a:endParaRPr>
          </a:p>
          <a:p>
            <a:pPr marL="38100" marR="30480" indent="447675">
              <a:lnSpc>
                <a:spcPct val="142000"/>
              </a:lnSpc>
            </a:pPr>
            <a:r>
              <a:rPr dirty="0" sz="1000" spc="-5">
                <a:latin typeface="Arial MT"/>
                <a:cs typeface="Arial MT"/>
              </a:rPr>
              <a:t>L’enseignement</a:t>
            </a:r>
            <a:r>
              <a:rPr dirty="0" sz="1000" spc="6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optionnel</a:t>
            </a:r>
            <a:r>
              <a:rPr dirty="0" sz="1000" spc="5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sciences</a:t>
            </a:r>
            <a:r>
              <a:rPr dirty="0" sz="1000" spc="3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et</a:t>
            </a:r>
            <a:r>
              <a:rPr dirty="0" sz="1000" spc="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laboratoire</a:t>
            </a:r>
            <a:r>
              <a:rPr dirty="0" sz="1000" spc="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porte</a:t>
            </a:r>
            <a:r>
              <a:rPr dirty="0" sz="1000" spc="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cette</a:t>
            </a:r>
            <a:r>
              <a:rPr dirty="0" sz="1000" spc="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exigence</a:t>
            </a:r>
            <a:r>
              <a:rPr dirty="0" sz="1000" spc="5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à</a:t>
            </a:r>
            <a:r>
              <a:rPr dirty="0" sz="1000" spc="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travers</a:t>
            </a:r>
            <a:r>
              <a:rPr dirty="0" sz="1000" spc="4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une</a:t>
            </a:r>
            <a:r>
              <a:rPr dirty="0" sz="1000" spc="80">
                <a:latin typeface="Arial MT"/>
                <a:cs typeface="Arial MT"/>
              </a:rPr>
              <a:t> </a:t>
            </a:r>
            <a:r>
              <a:rPr dirty="0" sz="1000" spc="-5" b="1">
                <a:latin typeface="Arial"/>
                <a:cs typeface="Arial"/>
              </a:rPr>
              <a:t>pratique </a:t>
            </a:r>
            <a:r>
              <a:rPr dirty="0" sz="1000" spc="-260" b="1">
                <a:latin typeface="Arial"/>
                <a:cs typeface="Arial"/>
              </a:rPr>
              <a:t> </a:t>
            </a:r>
            <a:r>
              <a:rPr dirty="0" sz="1000" b="1">
                <a:latin typeface="Arial"/>
                <a:cs typeface="Arial"/>
              </a:rPr>
              <a:t>soutenue</a:t>
            </a:r>
            <a:r>
              <a:rPr dirty="0" sz="1000" spc="15" b="1">
                <a:latin typeface="Arial"/>
                <a:cs typeface="Arial"/>
              </a:rPr>
              <a:t> </a:t>
            </a:r>
            <a:r>
              <a:rPr dirty="0" sz="1000" spc="-5" b="1">
                <a:latin typeface="Arial"/>
                <a:cs typeface="Arial"/>
              </a:rPr>
              <a:t>d’une</a:t>
            </a:r>
            <a:r>
              <a:rPr dirty="0" sz="1000" spc="15" b="1">
                <a:latin typeface="Arial"/>
                <a:cs typeface="Arial"/>
              </a:rPr>
              <a:t> </a:t>
            </a:r>
            <a:r>
              <a:rPr dirty="0" sz="1000" spc="-5" b="1">
                <a:latin typeface="Arial"/>
                <a:cs typeface="Arial"/>
              </a:rPr>
              <a:t>démarche</a:t>
            </a:r>
            <a:r>
              <a:rPr dirty="0" sz="1000" spc="45" b="1">
                <a:latin typeface="Arial"/>
                <a:cs typeface="Arial"/>
              </a:rPr>
              <a:t> </a:t>
            </a:r>
            <a:r>
              <a:rPr dirty="0" sz="1000" spc="-5" b="1">
                <a:latin typeface="Arial"/>
                <a:cs typeface="Arial"/>
              </a:rPr>
              <a:t>scientifique</a:t>
            </a:r>
            <a:r>
              <a:rPr dirty="0" sz="1000" spc="30" b="1">
                <a:latin typeface="Arial"/>
                <a:cs typeface="Arial"/>
              </a:rPr>
              <a:t> </a:t>
            </a:r>
            <a:r>
              <a:rPr dirty="0" sz="1000" spc="-5">
                <a:latin typeface="Arial MT"/>
                <a:cs typeface="Arial MT"/>
              </a:rPr>
              <a:t>dans</a:t>
            </a:r>
            <a:r>
              <a:rPr dirty="0" sz="1000" spc="25">
                <a:latin typeface="Arial MT"/>
                <a:cs typeface="Arial MT"/>
              </a:rPr>
              <a:t> </a:t>
            </a:r>
            <a:r>
              <a:rPr dirty="0" sz="1000" spc="10">
                <a:latin typeface="Arial MT"/>
                <a:cs typeface="Arial MT"/>
              </a:rPr>
              <a:t>le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cadre</a:t>
            </a:r>
            <a:r>
              <a:rPr dirty="0" sz="1000" spc="45">
                <a:latin typeface="Arial MT"/>
                <a:cs typeface="Arial MT"/>
              </a:rPr>
              <a:t> </a:t>
            </a:r>
            <a:r>
              <a:rPr dirty="0" sz="1000" spc="-5" b="1">
                <a:latin typeface="Arial"/>
                <a:cs typeface="Arial"/>
              </a:rPr>
              <a:t>d’activités</a:t>
            </a:r>
            <a:r>
              <a:rPr dirty="0" sz="1000" spc="15" b="1">
                <a:latin typeface="Arial"/>
                <a:cs typeface="Arial"/>
              </a:rPr>
              <a:t> </a:t>
            </a:r>
            <a:r>
              <a:rPr dirty="0" sz="1000" spc="-5" b="1">
                <a:latin typeface="Arial"/>
                <a:cs typeface="Arial"/>
              </a:rPr>
              <a:t>expérimentales</a:t>
            </a:r>
            <a:r>
              <a:rPr dirty="0" sz="1000" spc="25" b="1">
                <a:latin typeface="Arial"/>
                <a:cs typeface="Arial"/>
              </a:rPr>
              <a:t> </a:t>
            </a:r>
            <a:r>
              <a:rPr dirty="0" sz="1000" spc="5" b="1">
                <a:latin typeface="Arial"/>
                <a:cs typeface="Arial"/>
              </a:rPr>
              <a:t>de</a:t>
            </a:r>
            <a:r>
              <a:rPr dirty="0" sz="1000" spc="15" b="1">
                <a:latin typeface="Arial"/>
                <a:cs typeface="Arial"/>
              </a:rPr>
              <a:t> </a:t>
            </a:r>
            <a:r>
              <a:rPr dirty="0" sz="1000" spc="-5" b="1">
                <a:latin typeface="Arial"/>
                <a:cs typeface="Arial"/>
              </a:rPr>
              <a:t>laboratoire</a:t>
            </a:r>
            <a:r>
              <a:rPr dirty="0" sz="1000" spc="-5">
                <a:latin typeface="Arial MT"/>
                <a:cs typeface="Arial MT"/>
              </a:rPr>
              <a:t>.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Il</a:t>
            </a:r>
            <a:endParaRPr sz="1000">
              <a:latin typeface="Arial MT"/>
              <a:cs typeface="Arial MT"/>
            </a:endParaRPr>
          </a:p>
          <a:p>
            <a:pPr marL="38100" marR="31750">
              <a:lnSpc>
                <a:spcPct val="144000"/>
              </a:lnSpc>
            </a:pPr>
            <a:r>
              <a:rPr dirty="0" sz="1000" spc="5">
                <a:latin typeface="Arial MT"/>
                <a:cs typeface="Arial MT"/>
              </a:rPr>
              <a:t>vise</a:t>
            </a:r>
            <a:r>
              <a:rPr dirty="0" sz="1000" spc="9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à</a:t>
            </a:r>
            <a:r>
              <a:rPr dirty="0" sz="1000" spc="10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susciter</a:t>
            </a:r>
            <a:r>
              <a:rPr dirty="0" sz="1000" spc="10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chez</a:t>
            </a:r>
            <a:r>
              <a:rPr dirty="0" sz="1000" spc="8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l’élève</a:t>
            </a:r>
            <a:r>
              <a:rPr dirty="0" sz="1000" spc="70">
                <a:latin typeface="Arial MT"/>
                <a:cs typeface="Arial MT"/>
              </a:rPr>
              <a:t> </a:t>
            </a:r>
            <a:r>
              <a:rPr dirty="0" sz="1000" spc="10">
                <a:latin typeface="Arial MT"/>
                <a:cs typeface="Arial MT"/>
              </a:rPr>
              <a:t>le</a:t>
            </a:r>
            <a:r>
              <a:rPr dirty="0" sz="1000" spc="114">
                <a:latin typeface="Arial MT"/>
                <a:cs typeface="Arial MT"/>
              </a:rPr>
              <a:t> </a:t>
            </a:r>
            <a:r>
              <a:rPr dirty="0" sz="1000" spc="-5" b="1">
                <a:latin typeface="Arial"/>
                <a:cs typeface="Arial"/>
              </a:rPr>
              <a:t>goût</a:t>
            </a:r>
            <a:r>
              <a:rPr dirty="0" sz="1000" spc="80" b="1">
                <a:latin typeface="Arial"/>
                <a:cs typeface="Arial"/>
              </a:rPr>
              <a:t> </a:t>
            </a:r>
            <a:r>
              <a:rPr dirty="0" sz="1000" spc="5" b="1">
                <a:latin typeface="Arial"/>
                <a:cs typeface="Arial"/>
              </a:rPr>
              <a:t>de</a:t>
            </a:r>
            <a:r>
              <a:rPr dirty="0" sz="1000" spc="100" b="1">
                <a:latin typeface="Arial"/>
                <a:cs typeface="Arial"/>
              </a:rPr>
              <a:t> </a:t>
            </a:r>
            <a:r>
              <a:rPr dirty="0" sz="1000" spc="5" b="1">
                <a:latin typeface="Arial"/>
                <a:cs typeface="Arial"/>
              </a:rPr>
              <a:t>la</a:t>
            </a:r>
            <a:r>
              <a:rPr dirty="0" sz="1000" spc="100" b="1">
                <a:latin typeface="Arial"/>
                <a:cs typeface="Arial"/>
              </a:rPr>
              <a:t> </a:t>
            </a:r>
            <a:r>
              <a:rPr dirty="0" sz="1000" spc="-5" b="1">
                <a:latin typeface="Arial"/>
                <a:cs typeface="Arial"/>
              </a:rPr>
              <a:t>recherche</a:t>
            </a:r>
            <a:r>
              <a:rPr dirty="0" sz="1000" spc="-5">
                <a:latin typeface="Arial MT"/>
                <a:cs typeface="Arial MT"/>
              </a:rPr>
              <a:t>,</a:t>
            </a:r>
            <a:r>
              <a:rPr dirty="0" sz="1000" spc="8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à</a:t>
            </a:r>
            <a:r>
              <a:rPr dirty="0" sz="1000" spc="105">
                <a:latin typeface="Arial MT"/>
                <a:cs typeface="Arial MT"/>
              </a:rPr>
              <a:t> </a:t>
            </a:r>
            <a:r>
              <a:rPr dirty="0" sz="1000" b="1">
                <a:latin typeface="Arial"/>
                <a:cs typeface="Arial"/>
              </a:rPr>
              <a:t>développer</a:t>
            </a:r>
            <a:r>
              <a:rPr dirty="0" sz="1000" spc="95" b="1">
                <a:latin typeface="Arial"/>
                <a:cs typeface="Arial"/>
              </a:rPr>
              <a:t> </a:t>
            </a:r>
            <a:r>
              <a:rPr dirty="0" sz="1000" spc="-10" b="1">
                <a:latin typeface="Arial"/>
                <a:cs typeface="Arial"/>
              </a:rPr>
              <a:t>son</a:t>
            </a:r>
            <a:r>
              <a:rPr dirty="0" sz="1000" spc="100" b="1">
                <a:latin typeface="Arial"/>
                <a:cs typeface="Arial"/>
              </a:rPr>
              <a:t> </a:t>
            </a:r>
            <a:r>
              <a:rPr dirty="0" sz="1000" b="1">
                <a:latin typeface="Arial"/>
                <a:cs typeface="Arial"/>
              </a:rPr>
              <a:t>esprit</a:t>
            </a:r>
            <a:r>
              <a:rPr dirty="0" sz="1000" spc="80" b="1">
                <a:latin typeface="Arial"/>
                <a:cs typeface="Arial"/>
              </a:rPr>
              <a:t> </a:t>
            </a:r>
            <a:r>
              <a:rPr dirty="0" sz="1000" spc="-5" b="1">
                <a:latin typeface="Arial"/>
                <a:cs typeface="Arial"/>
              </a:rPr>
              <a:t>critique</a:t>
            </a:r>
            <a:r>
              <a:rPr dirty="0" sz="1000" spc="-5">
                <a:latin typeface="Arial MT"/>
                <a:cs typeface="Arial MT"/>
              </a:rPr>
              <a:t>,</a:t>
            </a:r>
            <a:r>
              <a:rPr dirty="0" sz="1000" spc="114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son</a:t>
            </a:r>
            <a:r>
              <a:rPr dirty="0" sz="1000" spc="95">
                <a:latin typeface="Arial MT"/>
                <a:cs typeface="Arial MT"/>
              </a:rPr>
              <a:t> </a:t>
            </a:r>
            <a:r>
              <a:rPr dirty="0" sz="1000" b="1">
                <a:latin typeface="Arial"/>
                <a:cs typeface="Arial"/>
              </a:rPr>
              <a:t>esprit </a:t>
            </a:r>
            <a:r>
              <a:rPr dirty="0" sz="1000" spc="-260" b="1">
                <a:latin typeface="Arial"/>
                <a:cs typeface="Arial"/>
              </a:rPr>
              <a:t> </a:t>
            </a:r>
            <a:r>
              <a:rPr dirty="0" sz="1000" spc="-5" b="1">
                <a:latin typeface="Arial"/>
                <a:cs typeface="Arial"/>
              </a:rPr>
              <a:t>d’innovation</a:t>
            </a:r>
            <a:r>
              <a:rPr dirty="0" sz="1000" spc="335" b="1">
                <a:latin typeface="Arial"/>
                <a:cs typeface="Arial"/>
              </a:rPr>
              <a:t> </a:t>
            </a:r>
            <a:r>
              <a:rPr dirty="0" sz="1000" spc="-10">
                <a:latin typeface="Arial MT"/>
                <a:cs typeface="Arial MT"/>
              </a:rPr>
              <a:t>et,</a:t>
            </a:r>
            <a:r>
              <a:rPr dirty="0" sz="1000" spc="33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dans</a:t>
            </a:r>
            <a:r>
              <a:rPr dirty="0" sz="1000" spc="295">
                <a:latin typeface="Arial MT"/>
                <a:cs typeface="Arial MT"/>
              </a:rPr>
              <a:t> </a:t>
            </a:r>
            <a:r>
              <a:rPr dirty="0" sz="1000" spc="10">
                <a:latin typeface="Arial MT"/>
                <a:cs typeface="Arial MT"/>
              </a:rPr>
              <a:t>le </a:t>
            </a:r>
            <a:r>
              <a:rPr dirty="0" sz="1000" spc="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cadre</a:t>
            </a:r>
            <a:r>
              <a:rPr dirty="0" sz="1000" spc="31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d’un</a:t>
            </a:r>
            <a:r>
              <a:rPr dirty="0" sz="1000" spc="325">
                <a:latin typeface="Arial MT"/>
                <a:cs typeface="Arial MT"/>
              </a:rPr>
              <a:t> </a:t>
            </a:r>
            <a:r>
              <a:rPr dirty="0" sz="1000" spc="-5" b="1">
                <a:latin typeface="Arial"/>
                <a:cs typeface="Arial"/>
              </a:rPr>
              <a:t>travail</a:t>
            </a:r>
            <a:r>
              <a:rPr dirty="0" sz="1000" spc="330" b="1">
                <a:latin typeface="Arial"/>
                <a:cs typeface="Arial"/>
              </a:rPr>
              <a:t> </a:t>
            </a:r>
            <a:r>
              <a:rPr dirty="0" sz="1000" b="1">
                <a:latin typeface="Arial"/>
                <a:cs typeface="Arial"/>
              </a:rPr>
              <a:t>collaboratif</a:t>
            </a:r>
            <a:r>
              <a:rPr dirty="0" sz="1000">
                <a:latin typeface="Arial MT"/>
                <a:cs typeface="Arial MT"/>
              </a:rPr>
              <a:t>,</a:t>
            </a:r>
            <a:r>
              <a:rPr dirty="0" sz="1000" spc="3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à</a:t>
            </a:r>
            <a:r>
              <a:rPr dirty="0" sz="1000" spc="29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lui</a:t>
            </a:r>
            <a:r>
              <a:rPr dirty="0" sz="1000" spc="295">
                <a:latin typeface="Arial MT"/>
                <a:cs typeface="Arial MT"/>
              </a:rPr>
              <a:t> </a:t>
            </a:r>
            <a:r>
              <a:rPr dirty="0" sz="1000" spc="5">
                <a:latin typeface="Arial MT"/>
                <a:cs typeface="Arial MT"/>
              </a:rPr>
              <a:t>faire </a:t>
            </a:r>
            <a:r>
              <a:rPr dirty="0" sz="1000" spc="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découvrir</a:t>
            </a:r>
            <a:r>
              <a:rPr dirty="0" sz="1000" spc="32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ses</a:t>
            </a:r>
            <a:r>
              <a:rPr dirty="0" sz="1000" spc="29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capacités</a:t>
            </a:r>
            <a:r>
              <a:rPr dirty="0" sz="1000" spc="30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à</a:t>
            </a:r>
            <a:endParaRPr sz="1000">
              <a:latin typeface="Arial MT"/>
              <a:cs typeface="Arial MT"/>
            </a:endParaRPr>
          </a:p>
          <a:p>
            <a:pPr marL="38100" marR="33655">
              <a:lnSpc>
                <a:spcPct val="144000"/>
              </a:lnSpc>
              <a:spcBef>
                <a:spcPts val="25"/>
              </a:spcBef>
            </a:pPr>
            <a:r>
              <a:rPr dirty="0" sz="1000">
                <a:latin typeface="Arial MT"/>
                <a:cs typeface="Arial MT"/>
              </a:rPr>
              <a:t>construire</a:t>
            </a:r>
            <a:r>
              <a:rPr dirty="0" sz="1000" spc="8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un</a:t>
            </a:r>
            <a:r>
              <a:rPr dirty="0" sz="1000" spc="8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projet</a:t>
            </a:r>
            <a:r>
              <a:rPr dirty="0" sz="1000" spc="95">
                <a:latin typeface="Arial MT"/>
                <a:cs typeface="Arial MT"/>
              </a:rPr>
              <a:t> </a:t>
            </a:r>
            <a:r>
              <a:rPr dirty="0" sz="1000" spc="-15">
                <a:latin typeface="Arial MT"/>
                <a:cs typeface="Arial MT"/>
              </a:rPr>
              <a:t>qui</a:t>
            </a:r>
            <a:r>
              <a:rPr dirty="0" sz="1000" spc="11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répond</a:t>
            </a:r>
            <a:r>
              <a:rPr dirty="0" sz="1000" spc="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à</a:t>
            </a:r>
            <a:r>
              <a:rPr dirty="0" sz="1000" spc="8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une</a:t>
            </a:r>
            <a:r>
              <a:rPr dirty="0" sz="1000" spc="8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problématique</a:t>
            </a:r>
            <a:r>
              <a:rPr dirty="0" sz="1000" spc="8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en</a:t>
            </a:r>
            <a:r>
              <a:rPr dirty="0" sz="1000" spc="8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insistant</a:t>
            </a:r>
            <a:r>
              <a:rPr dirty="0" sz="1000" spc="10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particulièrement</a:t>
            </a:r>
            <a:r>
              <a:rPr dirty="0" sz="1000" spc="10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sur</a:t>
            </a:r>
            <a:r>
              <a:rPr dirty="0" sz="1000" spc="9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l’observation</a:t>
            </a:r>
            <a:r>
              <a:rPr dirty="0" sz="1000" spc="8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et </a:t>
            </a:r>
            <a:r>
              <a:rPr dirty="0" sz="1000" spc="-265">
                <a:latin typeface="Arial MT"/>
                <a:cs typeface="Arial MT"/>
              </a:rPr>
              <a:t> </a:t>
            </a:r>
            <a:r>
              <a:rPr dirty="0" sz="1000" spc="10">
                <a:latin typeface="Arial MT"/>
                <a:cs typeface="Arial MT"/>
              </a:rPr>
              <a:t>la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mesure.</a:t>
            </a:r>
            <a:endParaRPr sz="1000">
              <a:latin typeface="Arial MT"/>
              <a:cs typeface="Arial MT"/>
            </a:endParaRPr>
          </a:p>
          <a:p>
            <a:pPr marL="38100" indent="447675">
              <a:lnSpc>
                <a:spcPct val="100000"/>
              </a:lnSpc>
              <a:spcBef>
                <a:spcPts val="505"/>
              </a:spcBef>
            </a:pPr>
            <a:r>
              <a:rPr dirty="0" sz="1000" spc="-5">
                <a:latin typeface="Arial MT"/>
                <a:cs typeface="Arial MT"/>
              </a:rPr>
              <a:t>Des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 b="1">
                <a:latin typeface="Arial"/>
                <a:cs typeface="Arial"/>
              </a:rPr>
              <a:t>rencontres</a:t>
            </a:r>
            <a:r>
              <a:rPr dirty="0" sz="1000" spc="5" b="1">
                <a:latin typeface="Arial"/>
                <a:cs typeface="Arial"/>
              </a:rPr>
              <a:t> </a:t>
            </a:r>
            <a:r>
              <a:rPr dirty="0" sz="1000" spc="-5" b="1">
                <a:latin typeface="Arial"/>
                <a:cs typeface="Arial"/>
              </a:rPr>
              <a:t>avec</a:t>
            </a:r>
            <a:r>
              <a:rPr dirty="0" sz="1000" spc="5" b="1">
                <a:latin typeface="Arial"/>
                <a:cs typeface="Arial"/>
              </a:rPr>
              <a:t> </a:t>
            </a:r>
            <a:r>
              <a:rPr dirty="0" sz="1000" b="1">
                <a:latin typeface="Arial"/>
                <a:cs typeface="Arial"/>
              </a:rPr>
              <a:t>des</a:t>
            </a:r>
            <a:r>
              <a:rPr dirty="0" sz="1000" spc="5" b="1">
                <a:latin typeface="Arial"/>
                <a:cs typeface="Arial"/>
              </a:rPr>
              <a:t> </a:t>
            </a:r>
            <a:r>
              <a:rPr dirty="0" sz="1000" b="1">
                <a:latin typeface="Arial"/>
                <a:cs typeface="Arial"/>
              </a:rPr>
              <a:t>scientifiques</a:t>
            </a:r>
            <a:r>
              <a:rPr dirty="0" sz="1000" spc="15" b="1">
                <a:latin typeface="Arial"/>
                <a:cs typeface="Arial"/>
              </a:rPr>
              <a:t> </a:t>
            </a:r>
            <a:r>
              <a:rPr dirty="0" sz="1000" spc="-5">
                <a:latin typeface="Arial MT"/>
                <a:cs typeface="Arial MT"/>
              </a:rPr>
              <a:t>(chercheurs,</a:t>
            </a:r>
            <a:r>
              <a:rPr dirty="0" sz="1000" spc="2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techniciens,</a:t>
            </a:r>
            <a:r>
              <a:rPr dirty="0" sz="1000" spc="2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ingénieurs),</a:t>
            </a:r>
            <a:r>
              <a:rPr dirty="0" sz="1000" spc="2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des</a:t>
            </a:r>
            <a:r>
              <a:rPr dirty="0" sz="1000">
                <a:latin typeface="Arial MT"/>
                <a:cs typeface="Arial MT"/>
              </a:rPr>
              <a:t> </a:t>
            </a:r>
            <a:r>
              <a:rPr dirty="0" sz="1000" b="1">
                <a:latin typeface="Arial"/>
                <a:cs typeface="Arial"/>
              </a:rPr>
              <a:t>visites</a:t>
            </a:r>
            <a:r>
              <a:rPr dirty="0" sz="1000" spc="5" b="1">
                <a:latin typeface="Arial"/>
                <a:cs typeface="Arial"/>
              </a:rPr>
              <a:t> de</a:t>
            </a:r>
            <a:endParaRPr sz="1000">
              <a:latin typeface="Arial"/>
              <a:cs typeface="Arial"/>
            </a:endParaRPr>
          </a:p>
          <a:p>
            <a:pPr algn="just" marL="38100" marR="31115">
              <a:lnSpc>
                <a:spcPct val="144000"/>
              </a:lnSpc>
              <a:spcBef>
                <a:spcPts val="5"/>
              </a:spcBef>
            </a:pPr>
            <a:r>
              <a:rPr dirty="0" sz="1000" spc="-5" b="1">
                <a:latin typeface="Arial"/>
                <a:cs typeface="Arial"/>
              </a:rPr>
              <a:t>laboratoires</a:t>
            </a:r>
            <a:r>
              <a:rPr dirty="0" sz="1000" b="1">
                <a:latin typeface="Arial"/>
                <a:cs typeface="Arial"/>
              </a:rPr>
              <a:t> </a:t>
            </a:r>
            <a:r>
              <a:rPr dirty="0" sz="1000" spc="5" b="1">
                <a:latin typeface="Arial"/>
                <a:cs typeface="Arial"/>
              </a:rPr>
              <a:t>ou</a:t>
            </a:r>
            <a:r>
              <a:rPr dirty="0" sz="1000" spc="10" b="1">
                <a:latin typeface="Arial"/>
                <a:cs typeface="Arial"/>
              </a:rPr>
              <a:t> </a:t>
            </a:r>
            <a:r>
              <a:rPr dirty="0" sz="1000" spc="-5" b="1">
                <a:latin typeface="Arial"/>
                <a:cs typeface="Arial"/>
              </a:rPr>
              <a:t>d’entreprises</a:t>
            </a:r>
            <a:r>
              <a:rPr dirty="0" sz="1000" b="1">
                <a:latin typeface="Arial"/>
                <a:cs typeface="Arial"/>
              </a:rPr>
              <a:t> </a:t>
            </a:r>
            <a:r>
              <a:rPr dirty="0" sz="1000" spc="-5">
                <a:latin typeface="Arial MT"/>
                <a:cs typeface="Arial MT"/>
              </a:rPr>
              <a:t>et</a:t>
            </a:r>
            <a:r>
              <a:rPr dirty="0" sz="100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des</a:t>
            </a:r>
            <a:r>
              <a:rPr dirty="0" sz="1000">
                <a:latin typeface="Arial MT"/>
                <a:cs typeface="Arial MT"/>
              </a:rPr>
              <a:t> partenariats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complètent</a:t>
            </a:r>
            <a:r>
              <a:rPr dirty="0" sz="100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utilement</a:t>
            </a:r>
            <a:r>
              <a:rPr dirty="0" sz="1000" spc="26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cet</a:t>
            </a:r>
            <a:r>
              <a:rPr dirty="0" sz="1000" spc="26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enseignement.</a:t>
            </a:r>
            <a:r>
              <a:rPr dirty="0" sz="1000" spc="2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Ils 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donnent aux </a:t>
            </a:r>
            <a:r>
              <a:rPr dirty="0" sz="1000">
                <a:latin typeface="Arial MT"/>
                <a:cs typeface="Arial MT"/>
              </a:rPr>
              <a:t>élèves </a:t>
            </a:r>
            <a:r>
              <a:rPr dirty="0" sz="1000" spc="10">
                <a:latin typeface="Arial MT"/>
                <a:cs typeface="Arial MT"/>
              </a:rPr>
              <a:t>la </a:t>
            </a:r>
            <a:r>
              <a:rPr dirty="0" sz="1000">
                <a:latin typeface="Arial MT"/>
                <a:cs typeface="Arial MT"/>
              </a:rPr>
              <a:t>possibilité </a:t>
            </a:r>
            <a:r>
              <a:rPr dirty="0" sz="1000" spc="-5">
                <a:latin typeface="Arial MT"/>
                <a:cs typeface="Arial MT"/>
              </a:rPr>
              <a:t>de </a:t>
            </a:r>
            <a:r>
              <a:rPr dirty="0" sz="1000" spc="-5" b="1">
                <a:latin typeface="Arial"/>
                <a:cs typeface="Arial"/>
              </a:rPr>
              <a:t>découvrir </a:t>
            </a:r>
            <a:r>
              <a:rPr dirty="0" sz="1000" b="1">
                <a:latin typeface="Arial"/>
                <a:cs typeface="Arial"/>
              </a:rPr>
              <a:t>des </a:t>
            </a:r>
            <a:r>
              <a:rPr dirty="0" sz="1000" spc="-5" b="1">
                <a:latin typeface="Arial"/>
                <a:cs typeface="Arial"/>
              </a:rPr>
              <a:t>métiers et </a:t>
            </a:r>
            <a:r>
              <a:rPr dirty="0" sz="1000" b="1">
                <a:latin typeface="Arial"/>
                <a:cs typeface="Arial"/>
              </a:rPr>
              <a:t>des formations </a:t>
            </a:r>
            <a:r>
              <a:rPr dirty="0" sz="1000" spc="-5">
                <a:latin typeface="Arial MT"/>
                <a:cs typeface="Arial MT"/>
              </a:rPr>
              <a:t>dans </a:t>
            </a:r>
            <a:r>
              <a:rPr dirty="0" sz="1000" spc="10">
                <a:latin typeface="Arial MT"/>
                <a:cs typeface="Arial MT"/>
              </a:rPr>
              <a:t>le </a:t>
            </a:r>
            <a:r>
              <a:rPr dirty="0" sz="1000" spc="5">
                <a:latin typeface="Arial MT"/>
                <a:cs typeface="Arial MT"/>
              </a:rPr>
              <a:t>champ </a:t>
            </a:r>
            <a:r>
              <a:rPr dirty="0" sz="1000" spc="-5">
                <a:latin typeface="Arial MT"/>
                <a:cs typeface="Arial MT"/>
              </a:rPr>
              <a:t>des </a:t>
            </a:r>
            <a:r>
              <a:rPr dirty="0" sz="100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sciences et </a:t>
            </a:r>
            <a:r>
              <a:rPr dirty="0" sz="1000" spc="5">
                <a:latin typeface="Arial MT"/>
                <a:cs typeface="Arial MT"/>
              </a:rPr>
              <a:t>les </a:t>
            </a:r>
            <a:r>
              <a:rPr dirty="0" sz="1000" spc="-5">
                <a:latin typeface="Arial MT"/>
                <a:cs typeface="Arial MT"/>
              </a:rPr>
              <a:t>aident </a:t>
            </a:r>
            <a:r>
              <a:rPr dirty="0" sz="1000">
                <a:latin typeface="Arial MT"/>
                <a:cs typeface="Arial MT"/>
              </a:rPr>
              <a:t>à </a:t>
            </a:r>
            <a:r>
              <a:rPr dirty="0" sz="1000" spc="-5">
                <a:latin typeface="Arial MT"/>
                <a:cs typeface="Arial MT"/>
              </a:rPr>
              <a:t>construire </a:t>
            </a:r>
            <a:r>
              <a:rPr dirty="0" sz="1000">
                <a:latin typeface="Arial MT"/>
                <a:cs typeface="Arial MT"/>
              </a:rPr>
              <a:t>leur </a:t>
            </a:r>
            <a:r>
              <a:rPr dirty="0" sz="1000" spc="-5" b="1">
                <a:latin typeface="Arial"/>
                <a:cs typeface="Arial"/>
              </a:rPr>
              <a:t>projet </a:t>
            </a:r>
            <a:r>
              <a:rPr dirty="0" sz="1000" spc="5" b="1">
                <a:latin typeface="Arial"/>
                <a:cs typeface="Arial"/>
              </a:rPr>
              <a:t>de </a:t>
            </a:r>
            <a:r>
              <a:rPr dirty="0" sz="1000" spc="-5" b="1">
                <a:latin typeface="Arial"/>
                <a:cs typeface="Arial"/>
              </a:rPr>
              <a:t>poursuite </a:t>
            </a:r>
            <a:r>
              <a:rPr dirty="0" sz="1000" b="1">
                <a:latin typeface="Arial"/>
                <a:cs typeface="Arial"/>
              </a:rPr>
              <a:t>d’études </a:t>
            </a:r>
            <a:r>
              <a:rPr dirty="0" sz="1000" spc="-5">
                <a:latin typeface="Arial MT"/>
                <a:cs typeface="Arial MT"/>
              </a:rPr>
              <a:t>en </a:t>
            </a:r>
            <a:r>
              <a:rPr dirty="0" sz="1000">
                <a:latin typeface="Arial MT"/>
                <a:cs typeface="Arial MT"/>
              </a:rPr>
              <a:t>leur </a:t>
            </a:r>
            <a:r>
              <a:rPr dirty="0" sz="1000" spc="-5">
                <a:latin typeface="Arial MT"/>
                <a:cs typeface="Arial MT"/>
              </a:rPr>
              <a:t>faisant mieux</a:t>
            </a:r>
            <a:r>
              <a:rPr dirty="0" sz="1000" spc="26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connaître </a:t>
            </a:r>
            <a:r>
              <a:rPr dirty="0" sz="1000">
                <a:latin typeface="Arial MT"/>
                <a:cs typeface="Arial MT"/>
              </a:rPr>
              <a:t> </a:t>
            </a:r>
            <a:r>
              <a:rPr dirty="0" sz="1000" spc="10">
                <a:latin typeface="Arial MT"/>
                <a:cs typeface="Arial MT"/>
              </a:rPr>
              <a:t>la</a:t>
            </a:r>
            <a:r>
              <a:rPr dirty="0" sz="100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nature</a:t>
            </a:r>
            <a:r>
              <a:rPr dirty="0" sz="100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des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enseignements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scientifiques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et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technologiques.</a:t>
            </a:r>
            <a:endParaRPr sz="1000">
              <a:latin typeface="Arial MT"/>
              <a:cs typeface="Arial MT"/>
            </a:endParaRPr>
          </a:p>
          <a:p>
            <a:pPr marL="38100" marR="33020" indent="447675">
              <a:lnSpc>
                <a:spcPts val="1730"/>
              </a:lnSpc>
              <a:spcBef>
                <a:spcPts val="140"/>
              </a:spcBef>
            </a:pPr>
            <a:r>
              <a:rPr dirty="0" sz="1000" spc="-5">
                <a:latin typeface="Arial MT"/>
                <a:cs typeface="Arial MT"/>
              </a:rPr>
              <a:t>Ainsi</a:t>
            </a:r>
            <a:r>
              <a:rPr dirty="0" sz="1000" spc="200">
                <a:latin typeface="Arial MT"/>
                <a:cs typeface="Arial MT"/>
              </a:rPr>
              <a:t> </a:t>
            </a:r>
            <a:r>
              <a:rPr dirty="0" sz="1000" spc="10">
                <a:latin typeface="Arial MT"/>
                <a:cs typeface="Arial MT"/>
              </a:rPr>
              <a:t>le</a:t>
            </a:r>
            <a:r>
              <a:rPr dirty="0" sz="1000" spc="1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Lycée</a:t>
            </a:r>
            <a:r>
              <a:rPr dirty="0" sz="1000" spc="15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Toulouse</a:t>
            </a:r>
            <a:r>
              <a:rPr dirty="0" sz="1000" spc="18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Lautrec</a:t>
            </a:r>
            <a:r>
              <a:rPr dirty="0" sz="1000" spc="18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propose</a:t>
            </a:r>
            <a:r>
              <a:rPr dirty="0" sz="1000" spc="1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à</a:t>
            </a:r>
            <a:r>
              <a:rPr dirty="0" sz="1000" spc="20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ses</a:t>
            </a:r>
            <a:r>
              <a:rPr dirty="0" sz="1000" spc="1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élèves</a:t>
            </a:r>
            <a:r>
              <a:rPr dirty="0" sz="1000" spc="15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de</a:t>
            </a:r>
            <a:r>
              <a:rPr dirty="0" sz="1000" spc="180">
                <a:latin typeface="Arial MT"/>
                <a:cs typeface="Arial MT"/>
              </a:rPr>
              <a:t> </a:t>
            </a:r>
            <a:r>
              <a:rPr dirty="0" sz="1000" spc="5">
                <a:latin typeface="Arial MT"/>
                <a:cs typeface="Arial MT"/>
              </a:rPr>
              <a:t>2</a:t>
            </a:r>
            <a:r>
              <a:rPr dirty="0" baseline="29914" sz="975" spc="7">
                <a:latin typeface="Arial MT"/>
                <a:cs typeface="Arial MT"/>
              </a:rPr>
              <a:t>nde</a:t>
            </a:r>
            <a:r>
              <a:rPr dirty="0" baseline="29914" sz="975" spc="15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un</a:t>
            </a:r>
            <a:r>
              <a:rPr dirty="0" sz="1000" spc="17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enseignement</a:t>
            </a:r>
            <a:r>
              <a:rPr dirty="0" sz="1000" spc="20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optionnel </a:t>
            </a:r>
            <a:r>
              <a:rPr dirty="0" sz="1000" spc="-2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Sciences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et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laboratoire.</a:t>
            </a:r>
            <a:endParaRPr sz="1000">
              <a:latin typeface="Arial MT"/>
              <a:cs typeface="Arial MT"/>
            </a:endParaRPr>
          </a:p>
          <a:p>
            <a:pPr marL="485775">
              <a:lnSpc>
                <a:spcPct val="100000"/>
              </a:lnSpc>
              <a:spcBef>
                <a:spcPts val="385"/>
              </a:spcBef>
            </a:pPr>
            <a:r>
              <a:rPr dirty="0" sz="1000">
                <a:latin typeface="Arial MT"/>
                <a:cs typeface="Arial MT"/>
              </a:rPr>
              <a:t>Au</a:t>
            </a:r>
            <a:r>
              <a:rPr dirty="0" sz="1000" spc="5">
                <a:latin typeface="Arial MT"/>
                <a:cs typeface="Arial MT"/>
              </a:rPr>
              <a:t> moins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deux</a:t>
            </a:r>
            <a:r>
              <a:rPr dirty="0" sz="1000" spc="4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groupes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suivront</a:t>
            </a:r>
            <a:r>
              <a:rPr dirty="0" sz="1000" spc="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cet</a:t>
            </a:r>
            <a:r>
              <a:rPr dirty="0" sz="1000" spc="2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enseignement</a:t>
            </a:r>
            <a:r>
              <a:rPr dirty="0" sz="1000" spc="5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optionnel</a:t>
            </a:r>
            <a:r>
              <a:rPr dirty="0" sz="1000" spc="55">
                <a:latin typeface="Arial MT"/>
                <a:cs typeface="Arial MT"/>
              </a:rPr>
              <a:t> </a:t>
            </a:r>
            <a:r>
              <a:rPr dirty="0" sz="1000" spc="5">
                <a:latin typeface="Arial MT"/>
                <a:cs typeface="Arial MT"/>
              </a:rPr>
              <a:t>S.L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:</a:t>
            </a:r>
            <a:r>
              <a:rPr dirty="0" sz="1000" spc="4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soit</a:t>
            </a:r>
            <a:r>
              <a:rPr dirty="0" sz="1000" spc="3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48</a:t>
            </a:r>
            <a:r>
              <a:rPr dirty="0" sz="1000" spc="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places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offertes.</a:t>
            </a:r>
            <a:r>
              <a:rPr dirty="0" sz="1000" spc="5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Ces</a:t>
            </a:r>
            <a:endParaRPr sz="1000">
              <a:latin typeface="Arial MT"/>
              <a:cs typeface="Arial MT"/>
            </a:endParaRPr>
          </a:p>
          <a:p>
            <a:pPr marL="38100">
              <a:lnSpc>
                <a:spcPct val="100000"/>
              </a:lnSpc>
              <a:spcBef>
                <a:spcPts val="525"/>
              </a:spcBef>
            </a:pPr>
            <a:r>
              <a:rPr dirty="0" sz="1000" spc="-5">
                <a:latin typeface="Arial MT"/>
                <a:cs typeface="Arial MT"/>
              </a:rPr>
              <a:t>groupes </a:t>
            </a:r>
            <a:r>
              <a:rPr dirty="0" sz="1000" spc="-10">
                <a:latin typeface="Arial MT"/>
                <a:cs typeface="Arial MT"/>
              </a:rPr>
              <a:t>seront</a:t>
            </a:r>
            <a:r>
              <a:rPr dirty="0" sz="1000" spc="3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composés </a:t>
            </a:r>
            <a:r>
              <a:rPr dirty="0" sz="1000">
                <a:latin typeface="Arial MT"/>
                <a:cs typeface="Arial MT"/>
              </a:rPr>
              <a:t>d’élèves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volontaires,</a:t>
            </a:r>
            <a:r>
              <a:rPr dirty="0" sz="1000" spc="3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de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tous</a:t>
            </a:r>
            <a:r>
              <a:rPr dirty="0" sz="1000" spc="2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niveaux</a:t>
            </a:r>
            <a:r>
              <a:rPr dirty="0" sz="1000" spc="4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scolaires.</a:t>
            </a:r>
            <a:endParaRPr sz="1000">
              <a:latin typeface="Arial MT"/>
              <a:cs typeface="Arial MT"/>
            </a:endParaRPr>
          </a:p>
          <a:p>
            <a:pPr algn="ctr" marL="635">
              <a:lnSpc>
                <a:spcPct val="100000"/>
              </a:lnSpc>
              <a:spcBef>
                <a:spcPts val="505"/>
              </a:spcBef>
            </a:pPr>
            <a:r>
              <a:rPr dirty="0" sz="1000" b="1">
                <a:latin typeface="Arial"/>
                <a:cs typeface="Arial"/>
              </a:rPr>
              <a:t>Tout</a:t>
            </a:r>
            <a:r>
              <a:rPr dirty="0" sz="1000" spc="-20" b="1">
                <a:latin typeface="Arial"/>
                <a:cs typeface="Arial"/>
              </a:rPr>
              <a:t> </a:t>
            </a:r>
            <a:r>
              <a:rPr dirty="0" sz="1000" b="1">
                <a:latin typeface="Arial"/>
                <a:cs typeface="Arial"/>
              </a:rPr>
              <a:t>dossier</a:t>
            </a:r>
            <a:r>
              <a:rPr dirty="0" sz="1000" spc="-25" b="1">
                <a:latin typeface="Arial"/>
                <a:cs typeface="Arial"/>
              </a:rPr>
              <a:t> </a:t>
            </a:r>
            <a:r>
              <a:rPr dirty="0" sz="1000" b="1">
                <a:latin typeface="Arial"/>
                <a:cs typeface="Arial"/>
              </a:rPr>
              <a:t>parvenu</a:t>
            </a:r>
            <a:r>
              <a:rPr dirty="0" sz="1000" spc="-10" b="1">
                <a:latin typeface="Arial"/>
                <a:cs typeface="Arial"/>
              </a:rPr>
              <a:t> </a:t>
            </a:r>
            <a:r>
              <a:rPr dirty="0" sz="1000" spc="-5" b="1">
                <a:latin typeface="Arial"/>
                <a:cs typeface="Arial"/>
              </a:rPr>
              <a:t>incomplet</a:t>
            </a:r>
            <a:r>
              <a:rPr dirty="0" sz="1000" spc="-15" b="1">
                <a:latin typeface="Arial"/>
                <a:cs typeface="Arial"/>
              </a:rPr>
              <a:t> </a:t>
            </a:r>
            <a:r>
              <a:rPr dirty="0" sz="1000" spc="5" b="1">
                <a:latin typeface="Arial"/>
                <a:cs typeface="Arial"/>
              </a:rPr>
              <a:t>ne</a:t>
            </a:r>
            <a:r>
              <a:rPr dirty="0" sz="1000" b="1">
                <a:latin typeface="Arial"/>
                <a:cs typeface="Arial"/>
              </a:rPr>
              <a:t> </a:t>
            </a:r>
            <a:r>
              <a:rPr dirty="0" sz="1000" spc="-5" b="1">
                <a:latin typeface="Arial"/>
                <a:cs typeface="Arial"/>
              </a:rPr>
              <a:t>sera</a:t>
            </a:r>
            <a:r>
              <a:rPr dirty="0" sz="1000" spc="-25" b="1">
                <a:latin typeface="Arial"/>
                <a:cs typeface="Arial"/>
              </a:rPr>
              <a:t> </a:t>
            </a:r>
            <a:r>
              <a:rPr dirty="0" sz="1000" b="1">
                <a:latin typeface="Arial"/>
                <a:cs typeface="Arial"/>
              </a:rPr>
              <a:t>pas </a:t>
            </a:r>
            <a:r>
              <a:rPr dirty="0" sz="1000" spc="-5" b="1">
                <a:latin typeface="Arial"/>
                <a:cs typeface="Arial"/>
              </a:rPr>
              <a:t>examiné</a:t>
            </a:r>
            <a:r>
              <a:rPr dirty="0" sz="1000" spc="-5">
                <a:latin typeface="Arial MT"/>
                <a:cs typeface="Arial MT"/>
              </a:rPr>
              <a:t>.</a:t>
            </a:r>
            <a:endParaRPr sz="1000">
              <a:latin typeface="Arial MT"/>
              <a:cs typeface="Arial MT"/>
            </a:endParaRPr>
          </a:p>
          <a:p>
            <a:pPr marL="38100" marR="34290" indent="447675">
              <a:lnSpc>
                <a:spcPts val="1730"/>
              </a:lnSpc>
              <a:spcBef>
                <a:spcPts val="145"/>
              </a:spcBef>
            </a:pPr>
            <a:r>
              <a:rPr dirty="0" sz="1000">
                <a:latin typeface="Arial MT"/>
                <a:cs typeface="Arial MT"/>
              </a:rPr>
              <a:t>Cette</a:t>
            </a:r>
            <a:r>
              <a:rPr dirty="0" sz="1000" spc="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candidature</a:t>
            </a:r>
            <a:r>
              <a:rPr dirty="0" sz="1000" spc="3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est</a:t>
            </a:r>
            <a:r>
              <a:rPr dirty="0" sz="1000" spc="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compatible</a:t>
            </a:r>
            <a:r>
              <a:rPr dirty="0" sz="1000" spc="3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avec</a:t>
            </a:r>
            <a:r>
              <a:rPr dirty="0" sz="1000" spc="4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d’autres</a:t>
            </a:r>
            <a:r>
              <a:rPr dirty="0" sz="1000" spc="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candidatures</a:t>
            </a:r>
            <a:r>
              <a:rPr dirty="0" sz="1000" spc="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(enseignement</a:t>
            </a:r>
            <a:r>
              <a:rPr dirty="0" sz="1000" spc="5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des</a:t>
            </a:r>
            <a:r>
              <a:rPr dirty="0" sz="1000" spc="20">
                <a:latin typeface="Arial MT"/>
                <a:cs typeface="Arial MT"/>
              </a:rPr>
              <a:t> </a:t>
            </a:r>
            <a:r>
              <a:rPr dirty="0" sz="1000" spc="5">
                <a:latin typeface="Arial MT"/>
                <a:cs typeface="Arial MT"/>
              </a:rPr>
              <a:t>TP</a:t>
            </a:r>
            <a:r>
              <a:rPr dirty="0" sz="1000" spc="3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en </a:t>
            </a:r>
            <a:r>
              <a:rPr dirty="0" sz="1000" spc="-2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anglais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et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classe</a:t>
            </a:r>
            <a:r>
              <a:rPr dirty="0" sz="1000">
                <a:latin typeface="Arial MT"/>
                <a:cs typeface="Arial MT"/>
              </a:rPr>
              <a:t> étoile).</a:t>
            </a:r>
            <a:endParaRPr sz="1000">
              <a:latin typeface="Arial MT"/>
              <a:cs typeface="Arial MT"/>
            </a:endParaRPr>
          </a:p>
          <a:p>
            <a:pPr marL="485775">
              <a:lnSpc>
                <a:spcPct val="100000"/>
              </a:lnSpc>
              <a:spcBef>
                <a:spcPts val="360"/>
              </a:spcBef>
            </a:pPr>
            <a:r>
              <a:rPr dirty="0" sz="1000" spc="-5">
                <a:latin typeface="Arial MT"/>
                <a:cs typeface="Arial MT"/>
              </a:rPr>
              <a:t>Les</a:t>
            </a:r>
            <a:r>
              <a:rPr dirty="0" sz="1000" spc="2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familles</a:t>
            </a:r>
            <a:r>
              <a:rPr dirty="0" sz="1000" spc="2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devront</a:t>
            </a:r>
            <a:r>
              <a:rPr dirty="0" sz="1000" spc="285">
                <a:latin typeface="Arial MT"/>
                <a:cs typeface="Arial MT"/>
              </a:rPr>
              <a:t> </a:t>
            </a:r>
            <a:r>
              <a:rPr dirty="0" sz="1000" spc="5">
                <a:latin typeface="Arial MT"/>
                <a:cs typeface="Arial MT"/>
              </a:rPr>
              <a:t>faire</a:t>
            </a:r>
            <a:r>
              <a:rPr dirty="0" sz="1000" spc="27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parvenir</a:t>
            </a:r>
            <a:r>
              <a:rPr dirty="0" sz="1000" spc="285">
                <a:latin typeface="Arial MT"/>
                <a:cs typeface="Arial MT"/>
              </a:rPr>
              <a:t> </a:t>
            </a:r>
            <a:r>
              <a:rPr dirty="0" sz="1000" spc="10">
                <a:latin typeface="Arial MT"/>
                <a:cs typeface="Arial MT"/>
              </a:rPr>
              <a:t>le</a:t>
            </a:r>
            <a:r>
              <a:rPr dirty="0" sz="1000" spc="29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dossier</a:t>
            </a:r>
            <a:r>
              <a:rPr dirty="0" sz="1000" spc="30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de</a:t>
            </a:r>
            <a:r>
              <a:rPr dirty="0" sz="1000" spc="30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candidature</a:t>
            </a:r>
            <a:r>
              <a:rPr dirty="0" sz="1000" spc="320">
                <a:latin typeface="Arial MT"/>
                <a:cs typeface="Arial MT"/>
              </a:rPr>
              <a:t> </a:t>
            </a:r>
            <a:r>
              <a:rPr dirty="0" u="sng" sz="1000" spc="-5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complet</a:t>
            </a:r>
            <a:r>
              <a:rPr dirty="0" u="sng" sz="1000" spc="305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sz="1000" spc="-5">
                <a:latin typeface="Arial MT"/>
                <a:cs typeface="Arial MT"/>
              </a:rPr>
              <a:t>au</a:t>
            </a:r>
            <a:r>
              <a:rPr dirty="0" sz="1000" spc="30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secrétariat</a:t>
            </a:r>
            <a:r>
              <a:rPr dirty="0" sz="1000" spc="31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du</a:t>
            </a:r>
            <a:endParaRPr sz="1000">
              <a:latin typeface="Arial MT"/>
              <a:cs typeface="Arial MT"/>
            </a:endParaRPr>
          </a:p>
          <a:p>
            <a:pPr marL="38100" marR="31115">
              <a:lnSpc>
                <a:spcPct val="142000"/>
              </a:lnSpc>
              <a:spcBef>
                <a:spcPts val="45"/>
              </a:spcBef>
            </a:pPr>
            <a:r>
              <a:rPr dirty="0" sz="1000" spc="-5">
                <a:latin typeface="Arial MT"/>
                <a:cs typeface="Arial MT"/>
              </a:rPr>
              <a:t>Proviseur </a:t>
            </a:r>
            <a:r>
              <a:rPr dirty="0" sz="1000">
                <a:latin typeface="Arial MT"/>
                <a:cs typeface="Arial MT"/>
              </a:rPr>
              <a:t>: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LGT Toulouse</a:t>
            </a:r>
            <a:r>
              <a:rPr dirty="0" sz="100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Lautrec</a:t>
            </a:r>
            <a:r>
              <a:rPr dirty="0" sz="1000">
                <a:latin typeface="Arial MT"/>
                <a:cs typeface="Arial MT"/>
              </a:rPr>
              <a:t> -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Secrétariat</a:t>
            </a:r>
            <a:r>
              <a:rPr dirty="0" sz="100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du</a:t>
            </a:r>
            <a:r>
              <a:rPr dirty="0" sz="100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Proviseur</a:t>
            </a:r>
            <a:r>
              <a:rPr dirty="0" sz="100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64</a:t>
            </a:r>
            <a:r>
              <a:rPr dirty="0" sz="1000">
                <a:latin typeface="Arial MT"/>
                <a:cs typeface="Arial MT"/>
              </a:rPr>
              <a:t> Boulevard Pierre </a:t>
            </a:r>
            <a:r>
              <a:rPr dirty="0" sz="1000" spc="-5">
                <a:latin typeface="Arial MT"/>
                <a:cs typeface="Arial MT"/>
              </a:rPr>
              <a:t>Curie</a:t>
            </a:r>
            <a:r>
              <a:rPr dirty="0" sz="1000">
                <a:latin typeface="Arial MT"/>
                <a:cs typeface="Arial MT"/>
              </a:rPr>
              <a:t> </a:t>
            </a:r>
            <a:r>
              <a:rPr dirty="0" sz="1000" spc="5">
                <a:latin typeface="Arial MT"/>
                <a:cs typeface="Arial MT"/>
              </a:rPr>
              <a:t>BP </a:t>
            </a:r>
            <a:r>
              <a:rPr dirty="0" sz="1000" spc="-5">
                <a:latin typeface="Arial MT"/>
                <a:cs typeface="Arial MT"/>
              </a:rPr>
              <a:t>22156 </a:t>
            </a:r>
            <a:r>
              <a:rPr dirty="0" sz="1000" spc="-26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31020</a:t>
            </a:r>
            <a:r>
              <a:rPr dirty="0" sz="1000">
                <a:latin typeface="Arial MT"/>
                <a:cs typeface="Arial MT"/>
              </a:rPr>
              <a:t> TOULOUSE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Cedex2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avant </a:t>
            </a:r>
            <a:r>
              <a:rPr dirty="0" sz="1000" spc="10">
                <a:latin typeface="Arial MT"/>
                <a:cs typeface="Arial MT"/>
              </a:rPr>
              <a:t>le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Lundi</a:t>
            </a:r>
            <a:r>
              <a:rPr dirty="0" sz="100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10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Juin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2024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ou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par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mail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 spc="-5" b="1">
                <a:latin typeface="Arial"/>
                <a:cs typeface="Arial"/>
                <a:hlinkClick r:id="rId2"/>
              </a:rPr>
              <a:t>0311586f@ac-toulouse.fr</a:t>
            </a:r>
            <a:r>
              <a:rPr dirty="0" sz="1000" spc="-5">
                <a:latin typeface="Arial MT"/>
                <a:cs typeface="Arial MT"/>
                <a:hlinkClick r:id="rId2"/>
              </a:rPr>
              <a:t>.</a:t>
            </a:r>
            <a:endParaRPr sz="1000">
              <a:latin typeface="Arial MT"/>
              <a:cs typeface="Arial M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18947" y="2736265"/>
            <a:ext cx="918844" cy="1096010"/>
          </a:xfrm>
          <a:prstGeom prst="rect">
            <a:avLst/>
          </a:prstGeom>
        </p:spPr>
        <p:txBody>
          <a:bodyPr wrap="square" lIns="0" tIns="24765" rIns="0" bIns="0" rtlCol="0" vert="horz">
            <a:spAutoFit/>
          </a:bodyPr>
          <a:lstStyle/>
          <a:p>
            <a:pPr marL="448309">
              <a:lnSpc>
                <a:spcPct val="100000"/>
              </a:lnSpc>
              <a:spcBef>
                <a:spcPts val="195"/>
              </a:spcBef>
            </a:pPr>
            <a:r>
              <a:rPr dirty="0" sz="800" spc="-85">
                <a:latin typeface="Arial MT"/>
                <a:cs typeface="Arial MT"/>
              </a:rPr>
              <a:t>EC/SK/2024</a:t>
            </a:r>
            <a:endParaRPr sz="800">
              <a:latin typeface="Arial MT"/>
              <a:cs typeface="Arial MT"/>
            </a:endParaRPr>
          </a:p>
          <a:p>
            <a:pPr algn="r" marL="12700" marR="5080" indent="271145">
              <a:lnSpc>
                <a:spcPct val="110000"/>
              </a:lnSpc>
            </a:pPr>
            <a:r>
              <a:rPr dirty="0" sz="800" spc="-105">
                <a:latin typeface="Arial MT"/>
                <a:cs typeface="Arial MT"/>
              </a:rPr>
              <a:t>A</a:t>
            </a:r>
            <a:r>
              <a:rPr dirty="0" sz="800" spc="-40">
                <a:latin typeface="Arial MT"/>
                <a:cs typeface="Arial MT"/>
              </a:rPr>
              <a:t>f</a:t>
            </a:r>
            <a:r>
              <a:rPr dirty="0" sz="800" spc="-35">
                <a:latin typeface="Arial MT"/>
                <a:cs typeface="Arial MT"/>
              </a:rPr>
              <a:t>f</a:t>
            </a:r>
            <a:r>
              <a:rPr dirty="0" sz="800" spc="-65">
                <a:latin typeface="Arial MT"/>
                <a:cs typeface="Arial MT"/>
              </a:rPr>
              <a:t>aire</a:t>
            </a:r>
            <a:r>
              <a:rPr dirty="0" sz="800" spc="-35">
                <a:latin typeface="Arial MT"/>
                <a:cs typeface="Arial MT"/>
              </a:rPr>
              <a:t> </a:t>
            </a:r>
            <a:r>
              <a:rPr dirty="0" sz="800" spc="-70">
                <a:latin typeface="Arial MT"/>
                <a:cs typeface="Arial MT"/>
              </a:rPr>
              <a:t>s</a:t>
            </a:r>
            <a:r>
              <a:rPr dirty="0" sz="800" spc="-60">
                <a:latin typeface="Arial MT"/>
                <a:cs typeface="Arial MT"/>
              </a:rPr>
              <a:t>ui</a:t>
            </a:r>
            <a:r>
              <a:rPr dirty="0" sz="800" spc="-75">
                <a:latin typeface="Arial MT"/>
                <a:cs typeface="Arial MT"/>
              </a:rPr>
              <a:t>v</a:t>
            </a:r>
            <a:r>
              <a:rPr dirty="0" sz="800" spc="-40">
                <a:latin typeface="Arial MT"/>
                <a:cs typeface="Arial MT"/>
              </a:rPr>
              <a:t>i</a:t>
            </a:r>
            <a:r>
              <a:rPr dirty="0" sz="800" spc="-85">
                <a:latin typeface="Arial MT"/>
                <a:cs typeface="Arial MT"/>
              </a:rPr>
              <a:t>e</a:t>
            </a:r>
            <a:r>
              <a:rPr dirty="0" sz="800" spc="-35">
                <a:latin typeface="Arial MT"/>
                <a:cs typeface="Arial MT"/>
              </a:rPr>
              <a:t> </a:t>
            </a:r>
            <a:r>
              <a:rPr dirty="0" sz="800" spc="-65">
                <a:latin typeface="Arial MT"/>
                <a:cs typeface="Arial MT"/>
              </a:rPr>
              <a:t>par  </a:t>
            </a:r>
            <a:r>
              <a:rPr dirty="0" sz="800" spc="-100">
                <a:latin typeface="Arial MT"/>
                <a:cs typeface="Arial MT"/>
              </a:rPr>
              <a:t>Se</a:t>
            </a:r>
            <a:r>
              <a:rPr dirty="0" sz="800" spc="-70">
                <a:latin typeface="Arial MT"/>
                <a:cs typeface="Arial MT"/>
              </a:rPr>
              <a:t>c</a:t>
            </a:r>
            <a:r>
              <a:rPr dirty="0" sz="800" spc="-70">
                <a:latin typeface="Arial MT"/>
                <a:cs typeface="Arial MT"/>
              </a:rPr>
              <a:t>ré</a:t>
            </a:r>
            <a:r>
              <a:rPr dirty="0" sz="800" spc="-40">
                <a:latin typeface="Arial MT"/>
                <a:cs typeface="Arial MT"/>
              </a:rPr>
              <a:t>t</a:t>
            </a:r>
            <a:r>
              <a:rPr dirty="0" sz="800" spc="-60">
                <a:latin typeface="Arial MT"/>
                <a:cs typeface="Arial MT"/>
              </a:rPr>
              <a:t>ari</a:t>
            </a:r>
            <a:r>
              <a:rPr dirty="0" sz="800" spc="-90">
                <a:latin typeface="Arial MT"/>
                <a:cs typeface="Arial MT"/>
              </a:rPr>
              <a:t>a</a:t>
            </a:r>
            <a:r>
              <a:rPr dirty="0" sz="800" spc="-45">
                <a:latin typeface="Arial MT"/>
                <a:cs typeface="Arial MT"/>
              </a:rPr>
              <a:t>t</a:t>
            </a:r>
            <a:r>
              <a:rPr dirty="0" sz="800" spc="-25">
                <a:latin typeface="Arial MT"/>
                <a:cs typeface="Arial MT"/>
              </a:rPr>
              <a:t> </a:t>
            </a:r>
            <a:r>
              <a:rPr dirty="0" sz="800" spc="-90">
                <a:latin typeface="Arial MT"/>
                <a:cs typeface="Arial MT"/>
              </a:rPr>
              <a:t>d</a:t>
            </a:r>
            <a:r>
              <a:rPr dirty="0" sz="800" spc="-85">
                <a:latin typeface="Arial MT"/>
                <a:cs typeface="Arial MT"/>
              </a:rPr>
              <a:t>u</a:t>
            </a:r>
            <a:r>
              <a:rPr dirty="0" sz="800" spc="-35">
                <a:latin typeface="Arial MT"/>
                <a:cs typeface="Arial MT"/>
              </a:rPr>
              <a:t> </a:t>
            </a:r>
            <a:r>
              <a:rPr dirty="0" sz="800" spc="-80">
                <a:latin typeface="Arial MT"/>
                <a:cs typeface="Arial MT"/>
              </a:rPr>
              <a:t>Pr</a:t>
            </a:r>
            <a:r>
              <a:rPr dirty="0" sz="800" spc="-90">
                <a:latin typeface="Arial MT"/>
                <a:cs typeface="Arial MT"/>
              </a:rPr>
              <a:t>o</a:t>
            </a:r>
            <a:r>
              <a:rPr dirty="0" sz="800" spc="-70">
                <a:latin typeface="Arial MT"/>
                <a:cs typeface="Arial MT"/>
              </a:rPr>
              <a:t>v</a:t>
            </a:r>
            <a:r>
              <a:rPr dirty="0" sz="800" spc="-40">
                <a:latin typeface="Arial MT"/>
                <a:cs typeface="Arial MT"/>
              </a:rPr>
              <a:t>i</a:t>
            </a:r>
            <a:r>
              <a:rPr dirty="0" sz="800" spc="-70">
                <a:latin typeface="Arial MT"/>
                <a:cs typeface="Arial MT"/>
              </a:rPr>
              <a:t>s</a:t>
            </a:r>
            <a:r>
              <a:rPr dirty="0" sz="800" spc="-75">
                <a:latin typeface="Arial MT"/>
                <a:cs typeface="Arial MT"/>
              </a:rPr>
              <a:t>eur</a:t>
            </a:r>
            <a:endParaRPr sz="800">
              <a:latin typeface="Arial MT"/>
              <a:cs typeface="Arial MT"/>
            </a:endParaRPr>
          </a:p>
          <a:p>
            <a:pPr algn="r" marL="351155" marR="5080" indent="161290">
              <a:lnSpc>
                <a:spcPct val="107500"/>
              </a:lnSpc>
              <a:spcBef>
                <a:spcPts val="25"/>
              </a:spcBef>
            </a:pPr>
            <a:r>
              <a:rPr dirty="0" sz="800" spc="-85">
                <a:latin typeface="Arial MT"/>
                <a:cs typeface="Arial MT"/>
              </a:rPr>
              <a:t>T</a:t>
            </a:r>
            <a:r>
              <a:rPr dirty="0" sz="800" spc="-60">
                <a:latin typeface="Arial MT"/>
                <a:cs typeface="Arial MT"/>
              </a:rPr>
              <a:t>él</a:t>
            </a:r>
            <a:r>
              <a:rPr dirty="0" sz="800" spc="-90">
                <a:latin typeface="Arial MT"/>
                <a:cs typeface="Arial MT"/>
              </a:rPr>
              <a:t>é</a:t>
            </a:r>
            <a:r>
              <a:rPr dirty="0" sz="800" spc="-85">
                <a:latin typeface="Arial MT"/>
                <a:cs typeface="Arial MT"/>
              </a:rPr>
              <a:t>ph</a:t>
            </a:r>
            <a:r>
              <a:rPr dirty="0" sz="800" spc="-90">
                <a:latin typeface="Arial MT"/>
                <a:cs typeface="Arial MT"/>
              </a:rPr>
              <a:t>o</a:t>
            </a:r>
            <a:r>
              <a:rPr dirty="0" sz="800" spc="-65">
                <a:latin typeface="Arial MT"/>
                <a:cs typeface="Arial MT"/>
              </a:rPr>
              <a:t>ne  </a:t>
            </a:r>
            <a:r>
              <a:rPr dirty="0" sz="800" spc="-90">
                <a:latin typeface="Arial MT"/>
                <a:cs typeface="Arial MT"/>
              </a:rPr>
              <a:t>05</a:t>
            </a:r>
            <a:r>
              <a:rPr dirty="0" sz="800" spc="-35">
                <a:latin typeface="Arial MT"/>
                <a:cs typeface="Arial MT"/>
              </a:rPr>
              <a:t>.</a:t>
            </a:r>
            <a:r>
              <a:rPr dirty="0" sz="800" spc="-85">
                <a:latin typeface="Arial MT"/>
                <a:cs typeface="Arial MT"/>
              </a:rPr>
              <a:t>34</a:t>
            </a:r>
            <a:r>
              <a:rPr dirty="0" sz="800" spc="-40">
                <a:latin typeface="Arial MT"/>
                <a:cs typeface="Arial MT"/>
              </a:rPr>
              <a:t>.</a:t>
            </a:r>
            <a:r>
              <a:rPr dirty="0" sz="800" spc="-85">
                <a:latin typeface="Arial MT"/>
                <a:cs typeface="Arial MT"/>
              </a:rPr>
              <a:t>40</a:t>
            </a:r>
            <a:r>
              <a:rPr dirty="0" sz="800" spc="-40">
                <a:latin typeface="Arial MT"/>
                <a:cs typeface="Arial MT"/>
              </a:rPr>
              <a:t>.</a:t>
            </a:r>
            <a:r>
              <a:rPr dirty="0" sz="800" spc="-85">
                <a:latin typeface="Arial MT"/>
                <a:cs typeface="Arial MT"/>
              </a:rPr>
              <a:t>12</a:t>
            </a:r>
            <a:r>
              <a:rPr dirty="0" sz="800" spc="-40">
                <a:latin typeface="Arial MT"/>
                <a:cs typeface="Arial MT"/>
              </a:rPr>
              <a:t>.</a:t>
            </a:r>
            <a:r>
              <a:rPr dirty="0" sz="800" spc="-85">
                <a:latin typeface="Arial MT"/>
                <a:cs typeface="Arial MT"/>
              </a:rPr>
              <a:t>20</a:t>
            </a:r>
            <a:endParaRPr sz="800">
              <a:latin typeface="Arial MT"/>
              <a:cs typeface="Arial MT"/>
            </a:endParaRPr>
          </a:p>
          <a:p>
            <a:pPr algn="r" marL="558165" marR="6350" indent="188595">
              <a:lnSpc>
                <a:spcPct val="110000"/>
              </a:lnSpc>
            </a:pPr>
            <a:r>
              <a:rPr dirty="0" sz="800" spc="-120">
                <a:latin typeface="Arial MT"/>
                <a:cs typeface="Arial MT"/>
              </a:rPr>
              <a:t>M</a:t>
            </a:r>
            <a:r>
              <a:rPr dirty="0" sz="800" spc="-50">
                <a:latin typeface="Arial MT"/>
                <a:cs typeface="Arial MT"/>
              </a:rPr>
              <a:t>él.  </a:t>
            </a:r>
            <a:r>
              <a:rPr dirty="0" sz="800" spc="-85">
                <a:latin typeface="Arial MT"/>
                <a:cs typeface="Arial MT"/>
              </a:rPr>
              <a:t>0311586f</a:t>
            </a:r>
            <a:endParaRPr sz="800">
              <a:latin typeface="Arial MT"/>
              <a:cs typeface="Arial MT"/>
            </a:endParaRPr>
          </a:p>
          <a:p>
            <a:pPr algn="r" marR="5080">
              <a:lnSpc>
                <a:spcPct val="100000"/>
              </a:lnSpc>
              <a:spcBef>
                <a:spcPts val="100"/>
              </a:spcBef>
            </a:pPr>
            <a:r>
              <a:rPr dirty="0" sz="800" spc="-70">
                <a:latin typeface="Arial MT"/>
                <a:cs typeface="Arial MT"/>
              </a:rPr>
              <a:t>@ac-toulouse.fr</a:t>
            </a:r>
            <a:endParaRPr sz="800">
              <a:latin typeface="Arial MT"/>
              <a:cs typeface="Arial MT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96036" y="3937558"/>
            <a:ext cx="744220" cy="29400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 indent="2540">
              <a:lnSpc>
                <a:spcPct val="110000"/>
              </a:lnSpc>
              <a:spcBef>
                <a:spcPts val="100"/>
              </a:spcBef>
            </a:pPr>
            <a:r>
              <a:rPr dirty="0" sz="800" spc="-90" b="1">
                <a:latin typeface="Arial"/>
                <a:cs typeface="Arial"/>
              </a:rPr>
              <a:t>6</a:t>
            </a:r>
            <a:r>
              <a:rPr dirty="0" sz="800" spc="-85" b="1">
                <a:latin typeface="Arial"/>
                <a:cs typeface="Arial"/>
              </a:rPr>
              <a:t>4</a:t>
            </a:r>
            <a:r>
              <a:rPr dirty="0" sz="800" spc="-35" b="1">
                <a:latin typeface="Arial"/>
                <a:cs typeface="Arial"/>
              </a:rPr>
              <a:t> </a:t>
            </a:r>
            <a:r>
              <a:rPr dirty="0" sz="800" spc="-85" b="1">
                <a:latin typeface="Arial"/>
                <a:cs typeface="Arial"/>
              </a:rPr>
              <a:t>b</a:t>
            </a:r>
            <a:r>
              <a:rPr dirty="0" sz="800" spc="-95" b="1">
                <a:latin typeface="Arial"/>
                <a:cs typeface="Arial"/>
              </a:rPr>
              <a:t>d</a:t>
            </a:r>
            <a:r>
              <a:rPr dirty="0" sz="800" spc="-25" b="1">
                <a:latin typeface="Arial"/>
                <a:cs typeface="Arial"/>
              </a:rPr>
              <a:t> </a:t>
            </a:r>
            <a:r>
              <a:rPr dirty="0" sz="800" spc="-105" b="1">
                <a:latin typeface="Arial"/>
                <a:cs typeface="Arial"/>
              </a:rPr>
              <a:t>P</a:t>
            </a:r>
            <a:r>
              <a:rPr dirty="0" sz="800" spc="-40" b="1">
                <a:latin typeface="Arial"/>
                <a:cs typeface="Arial"/>
              </a:rPr>
              <a:t>i</a:t>
            </a:r>
            <a:r>
              <a:rPr dirty="0" sz="800" spc="-85" b="1">
                <a:latin typeface="Arial"/>
                <a:cs typeface="Arial"/>
              </a:rPr>
              <a:t>e</a:t>
            </a:r>
            <a:r>
              <a:rPr dirty="0" sz="800" spc="-75" b="1">
                <a:latin typeface="Arial"/>
                <a:cs typeface="Arial"/>
              </a:rPr>
              <a:t>r</a:t>
            </a:r>
            <a:r>
              <a:rPr dirty="0" sz="800" spc="-50" b="1">
                <a:latin typeface="Arial"/>
                <a:cs typeface="Arial"/>
              </a:rPr>
              <a:t>r</a:t>
            </a:r>
            <a:r>
              <a:rPr dirty="0" sz="800" spc="-85" b="1">
                <a:latin typeface="Arial"/>
                <a:cs typeface="Arial"/>
              </a:rPr>
              <a:t>e</a:t>
            </a:r>
            <a:r>
              <a:rPr dirty="0" sz="800" spc="-35" b="1">
                <a:latin typeface="Arial"/>
                <a:cs typeface="Arial"/>
              </a:rPr>
              <a:t> </a:t>
            </a:r>
            <a:r>
              <a:rPr dirty="0" sz="800" spc="-125" b="1">
                <a:latin typeface="Arial"/>
                <a:cs typeface="Arial"/>
              </a:rPr>
              <a:t>C</a:t>
            </a:r>
            <a:r>
              <a:rPr dirty="0" sz="800" spc="-85" b="1">
                <a:latin typeface="Arial"/>
                <a:cs typeface="Arial"/>
              </a:rPr>
              <a:t>u</a:t>
            </a:r>
            <a:r>
              <a:rPr dirty="0" sz="800" spc="-50" b="1">
                <a:latin typeface="Arial"/>
                <a:cs typeface="Arial"/>
              </a:rPr>
              <a:t>r</a:t>
            </a:r>
            <a:r>
              <a:rPr dirty="0" sz="800" spc="-35" b="1">
                <a:latin typeface="Arial"/>
                <a:cs typeface="Arial"/>
              </a:rPr>
              <a:t>i</a:t>
            </a:r>
            <a:r>
              <a:rPr dirty="0" sz="800" spc="-70" b="1">
                <a:latin typeface="Arial"/>
                <a:cs typeface="Arial"/>
              </a:rPr>
              <a:t>e  31</a:t>
            </a:r>
            <a:r>
              <a:rPr dirty="0" sz="800" spc="-90" b="1">
                <a:latin typeface="Arial"/>
                <a:cs typeface="Arial"/>
              </a:rPr>
              <a:t>02</a:t>
            </a:r>
            <a:r>
              <a:rPr dirty="0" sz="800" spc="-85" b="1">
                <a:latin typeface="Arial"/>
                <a:cs typeface="Arial"/>
              </a:rPr>
              <a:t>0</a:t>
            </a:r>
            <a:r>
              <a:rPr dirty="0" sz="800" spc="-35" b="1">
                <a:latin typeface="Arial"/>
                <a:cs typeface="Arial"/>
              </a:rPr>
              <a:t> </a:t>
            </a:r>
            <a:r>
              <a:rPr dirty="0" sz="800" spc="-85" b="1">
                <a:latin typeface="Arial"/>
                <a:cs typeface="Arial"/>
              </a:rPr>
              <a:t>T</a:t>
            </a:r>
            <a:r>
              <a:rPr dirty="0" sz="800" spc="-125" b="1">
                <a:latin typeface="Arial"/>
                <a:cs typeface="Arial"/>
              </a:rPr>
              <a:t>O</a:t>
            </a:r>
            <a:r>
              <a:rPr dirty="0" sz="800" spc="-105" b="1">
                <a:latin typeface="Arial"/>
                <a:cs typeface="Arial"/>
              </a:rPr>
              <a:t>U</a:t>
            </a:r>
            <a:r>
              <a:rPr dirty="0" sz="800" spc="-85" b="1">
                <a:latin typeface="Arial"/>
                <a:cs typeface="Arial"/>
              </a:rPr>
              <a:t>L</a:t>
            </a:r>
            <a:r>
              <a:rPr dirty="0" sz="800" spc="-125" b="1">
                <a:latin typeface="Arial"/>
                <a:cs typeface="Arial"/>
              </a:rPr>
              <a:t>O</a:t>
            </a:r>
            <a:r>
              <a:rPr dirty="0" sz="800" spc="-105" b="1">
                <a:latin typeface="Arial"/>
                <a:cs typeface="Arial"/>
              </a:rPr>
              <a:t>U</a:t>
            </a:r>
            <a:r>
              <a:rPr dirty="0" sz="800" spc="-105" b="1">
                <a:latin typeface="Arial"/>
                <a:cs typeface="Arial"/>
              </a:rPr>
              <a:t>SE</a:t>
            </a:r>
            <a:endParaRPr sz="800">
              <a:latin typeface="Arial"/>
              <a:cs typeface="Arial"/>
            </a:endParaRPr>
          </a:p>
        </p:txBody>
      </p:sp>
      <p:pic>
        <p:nvPicPr>
          <p:cNvPr id="12" name="object 1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84224" y="368934"/>
            <a:ext cx="1568375" cy="146148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49781" y="997661"/>
            <a:ext cx="5281295" cy="9067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30145" marR="5080" indent="-1948814">
              <a:lnSpc>
                <a:spcPct val="144000"/>
              </a:lnSpc>
              <a:spcBef>
                <a:spcPts val="95"/>
              </a:spcBef>
            </a:pPr>
            <a:r>
              <a:rPr dirty="0" sz="1000" spc="-5" b="1">
                <a:latin typeface="Arial"/>
                <a:cs typeface="Arial"/>
              </a:rPr>
              <a:t>CANDIDATURE</a:t>
            </a:r>
            <a:r>
              <a:rPr dirty="0" sz="1000" spc="15" b="1">
                <a:latin typeface="Arial"/>
                <a:cs typeface="Arial"/>
              </a:rPr>
              <a:t> </a:t>
            </a:r>
            <a:r>
              <a:rPr dirty="0" sz="1000" spc="5" b="1">
                <a:latin typeface="Arial"/>
                <a:cs typeface="Arial"/>
              </a:rPr>
              <a:t>A</a:t>
            </a:r>
            <a:r>
              <a:rPr dirty="0" sz="1000" spc="-15" b="1">
                <a:latin typeface="Arial"/>
                <a:cs typeface="Arial"/>
              </a:rPr>
              <a:t> </a:t>
            </a:r>
            <a:r>
              <a:rPr dirty="0" sz="1000" spc="-5" b="1">
                <a:latin typeface="Arial"/>
                <a:cs typeface="Arial"/>
              </a:rPr>
              <a:t>L’ENSEIGNEMENT</a:t>
            </a:r>
            <a:r>
              <a:rPr dirty="0" sz="1000" spc="25" b="1">
                <a:latin typeface="Arial"/>
                <a:cs typeface="Arial"/>
              </a:rPr>
              <a:t> </a:t>
            </a:r>
            <a:r>
              <a:rPr dirty="0" sz="1000" spc="-5" b="1">
                <a:latin typeface="Arial"/>
                <a:cs typeface="Arial"/>
              </a:rPr>
              <a:t>OPTIONNEL</a:t>
            </a:r>
            <a:r>
              <a:rPr dirty="0" sz="1000" spc="5" b="1">
                <a:latin typeface="Arial"/>
                <a:cs typeface="Arial"/>
              </a:rPr>
              <a:t> </a:t>
            </a:r>
            <a:r>
              <a:rPr dirty="0" sz="1000" spc="-5" b="1">
                <a:latin typeface="Arial"/>
                <a:cs typeface="Arial"/>
              </a:rPr>
              <a:t>S.L</a:t>
            </a:r>
            <a:r>
              <a:rPr dirty="0" sz="1000" spc="10" b="1">
                <a:latin typeface="Arial"/>
                <a:cs typeface="Arial"/>
              </a:rPr>
              <a:t> </a:t>
            </a:r>
            <a:r>
              <a:rPr dirty="0" sz="1000" b="1">
                <a:latin typeface="Arial"/>
                <a:cs typeface="Arial"/>
              </a:rPr>
              <a:t>(Sciences</a:t>
            </a:r>
            <a:r>
              <a:rPr dirty="0" sz="1000" spc="15" b="1">
                <a:latin typeface="Arial"/>
                <a:cs typeface="Arial"/>
              </a:rPr>
              <a:t> </a:t>
            </a:r>
            <a:r>
              <a:rPr dirty="0" sz="1000" spc="-5" b="1">
                <a:latin typeface="Arial"/>
                <a:cs typeface="Arial"/>
              </a:rPr>
              <a:t>et Laboratoire) </a:t>
            </a:r>
            <a:r>
              <a:rPr dirty="0" sz="1000" spc="-260" b="1">
                <a:latin typeface="Arial"/>
                <a:cs typeface="Arial"/>
              </a:rPr>
              <a:t> </a:t>
            </a:r>
            <a:r>
              <a:rPr dirty="0" sz="1000" b="1">
                <a:latin typeface="Arial"/>
                <a:cs typeface="Arial"/>
              </a:rPr>
              <a:t>RENTREE </a:t>
            </a:r>
            <a:r>
              <a:rPr dirty="0" sz="1000" spc="-5" b="1">
                <a:latin typeface="Arial"/>
                <a:cs typeface="Arial"/>
              </a:rPr>
              <a:t>2024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8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1000" spc="-5">
                <a:latin typeface="Arial MT"/>
                <a:cs typeface="Arial MT"/>
              </a:rPr>
              <a:t>Nom</a:t>
            </a:r>
            <a:r>
              <a:rPr dirty="0" sz="1000" spc="5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de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l’élève</a:t>
            </a:r>
            <a:r>
              <a:rPr dirty="0" sz="1000" spc="-5">
                <a:latin typeface="Arial MT"/>
                <a:cs typeface="Arial MT"/>
              </a:rPr>
              <a:t> :……………………………………………………………………………..</a:t>
            </a:r>
            <a:endParaRPr sz="1000">
              <a:latin typeface="Arial MT"/>
              <a:cs typeface="Arial M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49781" y="1881961"/>
            <a:ext cx="469900" cy="45847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42000"/>
              </a:lnSpc>
              <a:spcBef>
                <a:spcPts val="95"/>
              </a:spcBef>
            </a:pPr>
            <a:r>
              <a:rPr dirty="0" sz="1000">
                <a:latin typeface="Arial MT"/>
                <a:cs typeface="Arial MT"/>
              </a:rPr>
              <a:t>Pr</a:t>
            </a:r>
            <a:r>
              <a:rPr dirty="0" sz="1000" spc="-10">
                <a:latin typeface="Arial MT"/>
                <a:cs typeface="Arial MT"/>
              </a:rPr>
              <a:t>é</a:t>
            </a:r>
            <a:r>
              <a:rPr dirty="0" sz="1000" spc="-10">
                <a:latin typeface="Arial MT"/>
                <a:cs typeface="Arial MT"/>
              </a:rPr>
              <a:t>n</a:t>
            </a:r>
            <a:r>
              <a:rPr dirty="0" sz="1000" spc="-10">
                <a:latin typeface="Arial MT"/>
                <a:cs typeface="Arial MT"/>
              </a:rPr>
              <a:t>om  </a:t>
            </a:r>
            <a:r>
              <a:rPr dirty="0" sz="1000" spc="-5">
                <a:latin typeface="Arial MT"/>
                <a:cs typeface="Arial MT"/>
              </a:rPr>
              <a:t>Co</a:t>
            </a:r>
            <a:r>
              <a:rPr dirty="0" sz="1000" spc="15">
                <a:latin typeface="Arial MT"/>
                <a:cs typeface="Arial MT"/>
              </a:rPr>
              <a:t>ll</a:t>
            </a:r>
            <a:r>
              <a:rPr dirty="0" sz="1000" spc="-10">
                <a:latin typeface="Arial MT"/>
                <a:cs typeface="Arial MT"/>
              </a:rPr>
              <a:t>èg</a:t>
            </a:r>
            <a:r>
              <a:rPr dirty="0" sz="1000">
                <a:latin typeface="Arial MT"/>
                <a:cs typeface="Arial MT"/>
              </a:rPr>
              <a:t>e</a:t>
            </a:r>
            <a:endParaRPr sz="1000">
              <a:latin typeface="Arial MT"/>
              <a:cs typeface="Arial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118741" y="1881961"/>
            <a:ext cx="3816985" cy="458470"/>
          </a:xfrm>
          <a:prstGeom prst="rect">
            <a:avLst/>
          </a:prstGeom>
        </p:spPr>
        <p:txBody>
          <a:bodyPr wrap="square" lIns="0" tIns="762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dirty="0" sz="1000" spc="5">
                <a:latin typeface="Arial MT"/>
                <a:cs typeface="Arial MT"/>
              </a:rPr>
              <a:t>:</a:t>
            </a:r>
            <a:r>
              <a:rPr dirty="0" sz="1000" spc="5">
                <a:latin typeface="Arial MT"/>
                <a:cs typeface="Arial MT"/>
              </a:rPr>
              <a:t>…</a:t>
            </a:r>
            <a:r>
              <a:rPr dirty="0" sz="1000" spc="-20">
                <a:latin typeface="Arial MT"/>
                <a:cs typeface="Arial MT"/>
              </a:rPr>
              <a:t>…</a:t>
            </a:r>
            <a:r>
              <a:rPr dirty="0" sz="1000" spc="5">
                <a:latin typeface="Arial MT"/>
                <a:cs typeface="Arial MT"/>
              </a:rPr>
              <a:t>……</a:t>
            </a:r>
            <a:r>
              <a:rPr dirty="0" sz="1000" spc="-20">
                <a:latin typeface="Arial MT"/>
                <a:cs typeface="Arial MT"/>
              </a:rPr>
              <a:t>…</a:t>
            </a:r>
            <a:r>
              <a:rPr dirty="0" sz="1000" spc="5">
                <a:latin typeface="Arial MT"/>
                <a:cs typeface="Arial MT"/>
              </a:rPr>
              <a:t>……</a:t>
            </a:r>
            <a:r>
              <a:rPr dirty="0" sz="1000" spc="-20">
                <a:latin typeface="Arial MT"/>
                <a:cs typeface="Arial MT"/>
              </a:rPr>
              <a:t>…</a:t>
            </a:r>
            <a:r>
              <a:rPr dirty="0" sz="1000" spc="5">
                <a:latin typeface="Arial MT"/>
                <a:cs typeface="Arial MT"/>
              </a:rPr>
              <a:t>……</a:t>
            </a:r>
            <a:r>
              <a:rPr dirty="0" sz="1000" spc="-20">
                <a:latin typeface="Arial MT"/>
                <a:cs typeface="Arial MT"/>
              </a:rPr>
              <a:t>…</a:t>
            </a:r>
            <a:r>
              <a:rPr dirty="0" sz="1000" spc="5">
                <a:latin typeface="Arial MT"/>
                <a:cs typeface="Arial MT"/>
              </a:rPr>
              <a:t>……</a:t>
            </a:r>
            <a:r>
              <a:rPr dirty="0" sz="1000" spc="-20">
                <a:latin typeface="Arial MT"/>
                <a:cs typeface="Arial MT"/>
              </a:rPr>
              <a:t>…</a:t>
            </a:r>
            <a:r>
              <a:rPr dirty="0" sz="1000" spc="5">
                <a:latin typeface="Arial MT"/>
                <a:cs typeface="Arial MT"/>
              </a:rPr>
              <a:t>……</a:t>
            </a:r>
            <a:r>
              <a:rPr dirty="0" sz="1000" spc="-20">
                <a:latin typeface="Arial MT"/>
                <a:cs typeface="Arial MT"/>
              </a:rPr>
              <a:t>…</a:t>
            </a:r>
            <a:r>
              <a:rPr dirty="0" sz="1000" spc="5">
                <a:latin typeface="Arial MT"/>
                <a:cs typeface="Arial MT"/>
              </a:rPr>
              <a:t>………</a:t>
            </a:r>
            <a:r>
              <a:rPr dirty="0" sz="1000" spc="-15">
                <a:latin typeface="Arial MT"/>
                <a:cs typeface="Arial MT"/>
              </a:rPr>
              <a:t>…</a:t>
            </a:r>
            <a:r>
              <a:rPr dirty="0" sz="1000" spc="5">
                <a:latin typeface="Arial MT"/>
                <a:cs typeface="Arial MT"/>
              </a:rPr>
              <a:t>……</a:t>
            </a:r>
            <a:r>
              <a:rPr dirty="0" sz="1000" spc="-20">
                <a:latin typeface="Arial MT"/>
                <a:cs typeface="Arial MT"/>
              </a:rPr>
              <a:t>…</a:t>
            </a:r>
            <a:r>
              <a:rPr dirty="0" sz="1000" spc="5">
                <a:latin typeface="Arial MT"/>
                <a:cs typeface="Arial MT"/>
              </a:rPr>
              <a:t>……</a:t>
            </a:r>
            <a:r>
              <a:rPr dirty="0" sz="1000" spc="-20">
                <a:latin typeface="Arial MT"/>
                <a:cs typeface="Arial MT"/>
              </a:rPr>
              <a:t>…</a:t>
            </a:r>
            <a:r>
              <a:rPr dirty="0" sz="1000" spc="5">
                <a:latin typeface="Arial MT"/>
                <a:cs typeface="Arial MT"/>
              </a:rPr>
              <a:t>…</a:t>
            </a:r>
            <a:r>
              <a:rPr dirty="0" sz="1000" spc="-20">
                <a:latin typeface="Arial MT"/>
                <a:cs typeface="Arial MT"/>
              </a:rPr>
              <a:t>…</a:t>
            </a:r>
            <a:r>
              <a:rPr dirty="0" sz="1000" spc="5">
                <a:latin typeface="Arial MT"/>
                <a:cs typeface="Arial MT"/>
              </a:rPr>
              <a:t>.</a:t>
            </a:r>
            <a:r>
              <a:rPr dirty="0" sz="1000">
                <a:latin typeface="Arial MT"/>
                <a:cs typeface="Arial MT"/>
              </a:rPr>
              <a:t>.</a:t>
            </a:r>
            <a:endParaRPr sz="1000">
              <a:latin typeface="Arial MT"/>
              <a:cs typeface="Arial MT"/>
            </a:endParaRPr>
          </a:p>
          <a:p>
            <a:pPr marL="33020">
              <a:lnSpc>
                <a:spcPct val="100000"/>
              </a:lnSpc>
              <a:spcBef>
                <a:spcPts val="505"/>
              </a:spcBef>
            </a:pPr>
            <a:r>
              <a:rPr dirty="0" sz="1000">
                <a:latin typeface="Arial MT"/>
                <a:cs typeface="Arial MT"/>
              </a:rPr>
              <a:t>:…………………………………………………………………………….</a:t>
            </a:r>
            <a:endParaRPr sz="1000">
              <a:latin typeface="Arial MT"/>
              <a:cs typeface="Arial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249781" y="2380614"/>
            <a:ext cx="4631055" cy="1790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000" spc="-5">
                <a:latin typeface="Arial MT"/>
                <a:cs typeface="Arial MT"/>
              </a:rPr>
              <a:t>Téléphone représentant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légal fixe </a:t>
            </a:r>
            <a:r>
              <a:rPr dirty="0" sz="1000" spc="-5">
                <a:latin typeface="Arial MT"/>
                <a:cs typeface="Arial MT"/>
              </a:rPr>
              <a:t>et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portable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: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………………………………………..</a:t>
            </a:r>
            <a:endParaRPr sz="1000">
              <a:latin typeface="Arial MT"/>
              <a:cs typeface="Arial M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224381" y="2750896"/>
            <a:ext cx="5516880" cy="906780"/>
          </a:xfrm>
          <a:prstGeom prst="rect">
            <a:avLst/>
          </a:prstGeom>
        </p:spPr>
        <p:txBody>
          <a:bodyPr wrap="square" lIns="0" tIns="793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625"/>
              </a:spcBef>
            </a:pPr>
            <a:r>
              <a:rPr dirty="0" sz="1000" spc="-5" b="1">
                <a:latin typeface="Arial"/>
                <a:cs typeface="Arial"/>
              </a:rPr>
              <a:t>Afin</a:t>
            </a:r>
            <a:r>
              <a:rPr dirty="0" sz="1000" spc="10" b="1">
                <a:latin typeface="Arial"/>
                <a:cs typeface="Arial"/>
              </a:rPr>
              <a:t> </a:t>
            </a:r>
            <a:r>
              <a:rPr dirty="0" sz="1000" spc="5" b="1">
                <a:latin typeface="Arial"/>
                <a:cs typeface="Arial"/>
              </a:rPr>
              <a:t>de</a:t>
            </a:r>
            <a:r>
              <a:rPr dirty="0" sz="1000" spc="-5" b="1">
                <a:latin typeface="Arial"/>
                <a:cs typeface="Arial"/>
              </a:rPr>
              <a:t> candidater,</a:t>
            </a:r>
            <a:r>
              <a:rPr dirty="0" sz="1000" spc="-15" b="1">
                <a:latin typeface="Arial"/>
                <a:cs typeface="Arial"/>
              </a:rPr>
              <a:t> </a:t>
            </a:r>
            <a:r>
              <a:rPr dirty="0" sz="1000" spc="5" b="1">
                <a:latin typeface="Arial"/>
                <a:cs typeface="Arial"/>
              </a:rPr>
              <a:t>la</a:t>
            </a:r>
            <a:r>
              <a:rPr dirty="0" sz="1000" spc="-5" b="1">
                <a:latin typeface="Arial"/>
                <a:cs typeface="Arial"/>
              </a:rPr>
              <a:t> famille</a:t>
            </a:r>
            <a:r>
              <a:rPr dirty="0" sz="1000" spc="-35" b="1">
                <a:latin typeface="Arial"/>
                <a:cs typeface="Arial"/>
              </a:rPr>
              <a:t> </a:t>
            </a:r>
            <a:r>
              <a:rPr dirty="0" sz="1000">
                <a:latin typeface="Arial MT"/>
                <a:cs typeface="Arial MT"/>
              </a:rPr>
              <a:t>fournit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:</a:t>
            </a:r>
            <a:endParaRPr sz="1000">
              <a:latin typeface="Arial MT"/>
              <a:cs typeface="Arial MT"/>
            </a:endParaRPr>
          </a:p>
          <a:p>
            <a:pPr marL="714375" indent="-229235">
              <a:lnSpc>
                <a:spcPct val="100000"/>
              </a:lnSpc>
              <a:spcBef>
                <a:spcPts val="530"/>
              </a:spcBef>
              <a:buFont typeface="Courier New"/>
              <a:buChar char="o"/>
              <a:tabLst>
                <a:tab pos="714375" algn="l"/>
                <a:tab pos="715010" algn="l"/>
              </a:tabLst>
            </a:pPr>
            <a:r>
              <a:rPr dirty="0" sz="1000">
                <a:latin typeface="Arial MT"/>
                <a:cs typeface="Arial MT"/>
              </a:rPr>
              <a:t>Cette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 spc="-5" b="1">
                <a:latin typeface="Arial"/>
                <a:cs typeface="Arial"/>
              </a:rPr>
              <a:t>fiche</a:t>
            </a:r>
            <a:r>
              <a:rPr dirty="0" sz="1000" spc="-20" b="1">
                <a:latin typeface="Arial"/>
                <a:cs typeface="Arial"/>
              </a:rPr>
              <a:t> </a:t>
            </a:r>
            <a:r>
              <a:rPr dirty="0" sz="1000" spc="5" b="1">
                <a:latin typeface="Arial"/>
                <a:cs typeface="Arial"/>
              </a:rPr>
              <a:t>de </a:t>
            </a:r>
            <a:r>
              <a:rPr dirty="0" sz="1000" spc="-5" b="1">
                <a:latin typeface="Arial"/>
                <a:cs typeface="Arial"/>
              </a:rPr>
              <a:t>candidature</a:t>
            </a:r>
            <a:r>
              <a:rPr dirty="0" sz="1000" spc="20" b="1">
                <a:latin typeface="Arial"/>
                <a:cs typeface="Arial"/>
              </a:rPr>
              <a:t> </a:t>
            </a:r>
            <a:r>
              <a:rPr dirty="0" sz="1000" spc="-5">
                <a:latin typeface="Arial MT"/>
                <a:cs typeface="Arial MT"/>
              </a:rPr>
              <a:t>(téléchargeable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sur </a:t>
            </a:r>
            <a:r>
              <a:rPr dirty="0" sz="1000" spc="10">
                <a:latin typeface="Arial MT"/>
                <a:cs typeface="Arial MT"/>
              </a:rPr>
              <a:t>le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site</a:t>
            </a:r>
            <a:r>
              <a:rPr dirty="0" sz="1000" spc="-4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du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lycée).</a:t>
            </a:r>
            <a:endParaRPr sz="1000">
              <a:latin typeface="Arial MT"/>
              <a:cs typeface="Arial MT"/>
            </a:endParaRPr>
          </a:p>
          <a:p>
            <a:pPr marL="714375" indent="-229235">
              <a:lnSpc>
                <a:spcPct val="100000"/>
              </a:lnSpc>
              <a:spcBef>
                <a:spcPts val="525"/>
              </a:spcBef>
              <a:buFont typeface="Courier New"/>
              <a:buChar char="o"/>
              <a:tabLst>
                <a:tab pos="714375" algn="l"/>
                <a:tab pos="715010" algn="l"/>
              </a:tabLst>
            </a:pPr>
            <a:r>
              <a:rPr dirty="0" sz="1000" spc="-5">
                <a:latin typeface="Arial MT"/>
                <a:cs typeface="Arial MT"/>
              </a:rPr>
              <a:t>La</a:t>
            </a:r>
            <a:r>
              <a:rPr dirty="0" sz="1000">
                <a:latin typeface="Arial MT"/>
                <a:cs typeface="Arial MT"/>
              </a:rPr>
              <a:t> </a:t>
            </a:r>
            <a:r>
              <a:rPr dirty="0" sz="1000" spc="5" b="1">
                <a:latin typeface="Arial"/>
                <a:cs typeface="Arial"/>
              </a:rPr>
              <a:t>copie</a:t>
            </a:r>
            <a:r>
              <a:rPr dirty="0" sz="1000" spc="-25" b="1">
                <a:latin typeface="Arial"/>
                <a:cs typeface="Arial"/>
              </a:rPr>
              <a:t> </a:t>
            </a:r>
            <a:r>
              <a:rPr dirty="0" sz="1000" b="1">
                <a:latin typeface="Arial"/>
                <a:cs typeface="Arial"/>
              </a:rPr>
              <a:t>des</a:t>
            </a:r>
            <a:r>
              <a:rPr dirty="0" sz="1000" spc="-20" b="1">
                <a:latin typeface="Arial"/>
                <a:cs typeface="Arial"/>
              </a:rPr>
              <a:t> </a:t>
            </a:r>
            <a:r>
              <a:rPr dirty="0" sz="1000" b="1">
                <a:latin typeface="Arial"/>
                <a:cs typeface="Arial"/>
              </a:rPr>
              <a:t>bulletins</a:t>
            </a:r>
            <a:r>
              <a:rPr dirty="0" sz="1000" spc="-25" b="1">
                <a:latin typeface="Arial"/>
                <a:cs typeface="Arial"/>
              </a:rPr>
              <a:t> </a:t>
            </a:r>
            <a:r>
              <a:rPr dirty="0" sz="1000" spc="-10" b="1">
                <a:latin typeface="Arial"/>
                <a:cs typeface="Arial"/>
              </a:rPr>
              <a:t>du</a:t>
            </a:r>
            <a:r>
              <a:rPr dirty="0" sz="1000" spc="-5" b="1">
                <a:latin typeface="Arial"/>
                <a:cs typeface="Arial"/>
              </a:rPr>
              <a:t> premier</a:t>
            </a:r>
            <a:r>
              <a:rPr dirty="0" sz="1000" b="1">
                <a:latin typeface="Arial"/>
                <a:cs typeface="Arial"/>
              </a:rPr>
              <a:t> </a:t>
            </a:r>
            <a:r>
              <a:rPr dirty="0" sz="1000" spc="-5" b="1">
                <a:latin typeface="Arial"/>
                <a:cs typeface="Arial"/>
              </a:rPr>
              <a:t>et</a:t>
            </a:r>
            <a:r>
              <a:rPr dirty="0" sz="1000" spc="5" b="1">
                <a:latin typeface="Arial"/>
                <a:cs typeface="Arial"/>
              </a:rPr>
              <a:t> </a:t>
            </a:r>
            <a:r>
              <a:rPr dirty="0" sz="1000" spc="-5" b="1">
                <a:latin typeface="Arial"/>
                <a:cs typeface="Arial"/>
              </a:rPr>
              <a:t>second trimestre</a:t>
            </a:r>
            <a:r>
              <a:rPr dirty="0" sz="1000" b="1">
                <a:latin typeface="Arial"/>
                <a:cs typeface="Arial"/>
              </a:rPr>
              <a:t> </a:t>
            </a:r>
            <a:r>
              <a:rPr dirty="0" sz="1000" spc="5" b="1">
                <a:latin typeface="Arial"/>
                <a:cs typeface="Arial"/>
              </a:rPr>
              <a:t>de 3</a:t>
            </a:r>
            <a:r>
              <a:rPr dirty="0" baseline="29914" sz="975" spc="7" b="1">
                <a:latin typeface="Arial"/>
                <a:cs typeface="Arial"/>
              </a:rPr>
              <a:t>ème</a:t>
            </a:r>
            <a:r>
              <a:rPr dirty="0" baseline="29914" sz="975" spc="120" b="1">
                <a:latin typeface="Arial"/>
                <a:cs typeface="Arial"/>
              </a:rPr>
              <a:t> </a:t>
            </a:r>
            <a:r>
              <a:rPr dirty="0" sz="1000" spc="-5">
                <a:latin typeface="Arial MT"/>
                <a:cs typeface="Arial MT"/>
              </a:rPr>
              <a:t>ou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du</a:t>
            </a:r>
            <a:r>
              <a:rPr dirty="0" sz="100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1</a:t>
            </a:r>
            <a:r>
              <a:rPr dirty="0" baseline="29914" sz="975" spc="-7">
                <a:latin typeface="Arial MT"/>
                <a:cs typeface="Arial MT"/>
              </a:rPr>
              <a:t>er</a:t>
            </a:r>
            <a:r>
              <a:rPr dirty="0" baseline="29914" sz="975" spc="16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semestre</a:t>
            </a:r>
            <a:endParaRPr sz="1000">
              <a:latin typeface="Arial MT"/>
              <a:cs typeface="Arial MT"/>
            </a:endParaRPr>
          </a:p>
          <a:p>
            <a:pPr marL="714375" indent="-229235">
              <a:lnSpc>
                <a:spcPct val="100000"/>
              </a:lnSpc>
              <a:spcBef>
                <a:spcPts val="555"/>
              </a:spcBef>
              <a:buFont typeface="Courier New"/>
              <a:buChar char="o"/>
              <a:tabLst>
                <a:tab pos="714375" algn="l"/>
                <a:tab pos="715010" algn="l"/>
              </a:tabLst>
            </a:pPr>
            <a:r>
              <a:rPr dirty="0" sz="1000" spc="-5">
                <a:latin typeface="Arial MT"/>
                <a:cs typeface="Arial MT"/>
              </a:rPr>
              <a:t>Une </a:t>
            </a:r>
            <a:r>
              <a:rPr dirty="0" sz="1000">
                <a:latin typeface="Arial MT"/>
                <a:cs typeface="Arial MT"/>
              </a:rPr>
              <a:t>lettre </a:t>
            </a:r>
            <a:r>
              <a:rPr dirty="0" sz="1000" spc="-5">
                <a:latin typeface="Arial MT"/>
                <a:cs typeface="Arial MT"/>
              </a:rPr>
              <a:t>de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motivation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(facultative)</a:t>
            </a:r>
            <a:endParaRPr sz="1000">
              <a:latin typeface="Arial MT"/>
              <a:cs typeface="Arial M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249781" y="3842461"/>
            <a:ext cx="5789295" cy="690245"/>
          </a:xfrm>
          <a:prstGeom prst="rect">
            <a:avLst/>
          </a:prstGeom>
        </p:spPr>
        <p:txBody>
          <a:bodyPr wrap="square" lIns="0" tIns="8255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650"/>
              </a:spcBef>
            </a:pPr>
            <a:r>
              <a:rPr dirty="0" sz="1000" b="1">
                <a:latin typeface="Arial"/>
                <a:cs typeface="Arial"/>
              </a:rPr>
              <a:t>Engagement</a:t>
            </a:r>
            <a:r>
              <a:rPr dirty="0" sz="1000" spc="-25" b="1">
                <a:latin typeface="Arial"/>
                <a:cs typeface="Arial"/>
              </a:rPr>
              <a:t> </a:t>
            </a:r>
            <a:r>
              <a:rPr dirty="0" sz="1000" spc="5" b="1">
                <a:latin typeface="Arial"/>
                <a:cs typeface="Arial"/>
              </a:rPr>
              <a:t>de</a:t>
            </a:r>
            <a:r>
              <a:rPr dirty="0" sz="1000" spc="-30" b="1">
                <a:latin typeface="Arial"/>
                <a:cs typeface="Arial"/>
              </a:rPr>
              <a:t> </a:t>
            </a:r>
            <a:r>
              <a:rPr dirty="0" sz="1000" b="1">
                <a:latin typeface="Arial"/>
                <a:cs typeface="Arial"/>
              </a:rPr>
              <a:t>l’élève</a:t>
            </a:r>
            <a:r>
              <a:rPr dirty="0" sz="1000" spc="-5" b="1">
                <a:latin typeface="Arial"/>
                <a:cs typeface="Arial"/>
              </a:rPr>
              <a:t> et</a:t>
            </a:r>
            <a:r>
              <a:rPr dirty="0" sz="1000" spc="-25" b="1">
                <a:latin typeface="Arial"/>
                <a:cs typeface="Arial"/>
              </a:rPr>
              <a:t> </a:t>
            </a:r>
            <a:r>
              <a:rPr dirty="0" sz="1000" spc="5" b="1">
                <a:latin typeface="Arial"/>
                <a:cs typeface="Arial"/>
              </a:rPr>
              <a:t>de</a:t>
            </a:r>
            <a:r>
              <a:rPr dirty="0" sz="1000" spc="-5" b="1">
                <a:latin typeface="Arial"/>
                <a:cs typeface="Arial"/>
              </a:rPr>
              <a:t> ses</a:t>
            </a:r>
            <a:r>
              <a:rPr dirty="0" sz="1000" spc="-30" b="1">
                <a:latin typeface="Arial"/>
                <a:cs typeface="Arial"/>
              </a:rPr>
              <a:t> </a:t>
            </a:r>
            <a:r>
              <a:rPr dirty="0" sz="1000" b="1">
                <a:latin typeface="Arial"/>
                <a:cs typeface="Arial"/>
              </a:rPr>
              <a:t>parents</a:t>
            </a:r>
            <a:r>
              <a:rPr dirty="0" sz="1000" spc="-15" b="1">
                <a:latin typeface="Arial"/>
                <a:cs typeface="Arial"/>
              </a:rPr>
              <a:t> </a:t>
            </a:r>
            <a:r>
              <a:rPr dirty="0" sz="1000">
                <a:latin typeface="Arial MT"/>
                <a:cs typeface="Arial MT"/>
              </a:rPr>
              <a:t>;</a:t>
            </a:r>
            <a:endParaRPr sz="1000">
              <a:latin typeface="Arial MT"/>
              <a:cs typeface="Arial MT"/>
            </a:endParaRPr>
          </a:p>
          <a:p>
            <a:pPr marL="12700" marR="5080">
              <a:lnSpc>
                <a:spcPct val="144000"/>
              </a:lnSpc>
              <a:spcBef>
                <a:spcPts val="25"/>
              </a:spcBef>
            </a:pPr>
            <a:r>
              <a:rPr dirty="0" sz="1000">
                <a:latin typeface="Arial MT"/>
                <a:cs typeface="Arial MT"/>
              </a:rPr>
              <a:t>«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Si</a:t>
            </a:r>
            <a:r>
              <a:rPr dirty="0" sz="1000" spc="30">
                <a:latin typeface="Arial MT"/>
                <a:cs typeface="Arial MT"/>
              </a:rPr>
              <a:t> </a:t>
            </a:r>
            <a:r>
              <a:rPr dirty="0" sz="1000" spc="10">
                <a:latin typeface="Arial MT"/>
                <a:cs typeface="Arial MT"/>
              </a:rPr>
              <a:t>la</a:t>
            </a:r>
            <a:r>
              <a:rPr dirty="0" sz="1000" spc="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candidature</a:t>
            </a:r>
            <a:r>
              <a:rPr dirty="0" sz="1000" spc="2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de</a:t>
            </a:r>
            <a:r>
              <a:rPr dirty="0" sz="1000" spc="5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notre</a:t>
            </a:r>
            <a:r>
              <a:rPr dirty="0" sz="1000" spc="5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enfant</a:t>
            </a:r>
            <a:r>
              <a:rPr dirty="0" sz="1000" spc="7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est</a:t>
            </a:r>
            <a:r>
              <a:rPr dirty="0" sz="1000" spc="5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retenue,</a:t>
            </a:r>
            <a:r>
              <a:rPr dirty="0" sz="1000" spc="4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nous</a:t>
            </a:r>
            <a:r>
              <a:rPr dirty="0" sz="1000" spc="4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nous</a:t>
            </a:r>
            <a:r>
              <a:rPr dirty="0" sz="1000" spc="3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engageons</a:t>
            </a:r>
            <a:r>
              <a:rPr dirty="0" sz="1000" spc="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à</a:t>
            </a:r>
            <a:r>
              <a:rPr dirty="0" sz="1000" spc="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ce</a:t>
            </a:r>
            <a:r>
              <a:rPr dirty="0" sz="1000" spc="5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qu’il</a:t>
            </a:r>
            <a:r>
              <a:rPr dirty="0" sz="1000" spc="5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suive</a:t>
            </a:r>
            <a:r>
              <a:rPr dirty="0" sz="1000" spc="2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l’enseignement </a:t>
            </a:r>
            <a:r>
              <a:rPr dirty="0" sz="1000" spc="-26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optionnel</a:t>
            </a:r>
            <a:r>
              <a:rPr dirty="0" sz="1000">
                <a:latin typeface="Arial MT"/>
                <a:cs typeface="Arial MT"/>
              </a:rPr>
              <a:t> </a:t>
            </a:r>
            <a:r>
              <a:rPr dirty="0" sz="1000" spc="5">
                <a:latin typeface="Arial MT"/>
                <a:cs typeface="Arial MT"/>
              </a:rPr>
              <a:t>S.L </a:t>
            </a:r>
            <a:r>
              <a:rPr dirty="0" sz="1000" spc="-5">
                <a:latin typeface="Arial MT"/>
                <a:cs typeface="Arial MT"/>
              </a:rPr>
              <a:t>durant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toute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l’année</a:t>
            </a:r>
            <a:r>
              <a:rPr dirty="0" sz="1000">
                <a:latin typeface="Arial MT"/>
                <a:cs typeface="Arial MT"/>
              </a:rPr>
              <a:t> scolaire </a:t>
            </a:r>
            <a:r>
              <a:rPr dirty="0" sz="1000" spc="-5">
                <a:latin typeface="Arial MT"/>
                <a:cs typeface="Arial MT"/>
              </a:rPr>
              <a:t>2024-2025</a:t>
            </a:r>
            <a:r>
              <a:rPr dirty="0" sz="1000">
                <a:latin typeface="Arial MT"/>
                <a:cs typeface="Arial MT"/>
              </a:rPr>
              <a:t> »</a:t>
            </a:r>
            <a:endParaRPr sz="1000">
              <a:latin typeface="Arial MT"/>
              <a:cs typeface="Arial M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249781" y="4792471"/>
            <a:ext cx="1144905" cy="1790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000">
                <a:latin typeface="Arial MT"/>
                <a:cs typeface="Arial MT"/>
              </a:rPr>
              <a:t>Signature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de</a:t>
            </a:r>
            <a:r>
              <a:rPr dirty="0" sz="1000" spc="-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l’élève</a:t>
            </a:r>
            <a:endParaRPr sz="1000">
              <a:latin typeface="Arial MT"/>
              <a:cs typeface="Arial M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710432" y="4792471"/>
            <a:ext cx="1266190" cy="1790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000" spc="-5">
                <a:latin typeface="Arial MT"/>
                <a:cs typeface="Arial MT"/>
              </a:rPr>
              <a:t>Signature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 spc="-15">
                <a:latin typeface="Arial MT"/>
                <a:cs typeface="Arial MT"/>
              </a:rPr>
              <a:t>des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parents</a:t>
            </a:r>
            <a:endParaRPr sz="1000">
              <a:latin typeface="Arial MT"/>
              <a:cs typeface="Arial M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249781" y="5818072"/>
            <a:ext cx="5788660" cy="112585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just" marL="12700" marR="7620">
              <a:lnSpc>
                <a:spcPct val="144000"/>
              </a:lnSpc>
              <a:spcBef>
                <a:spcPts val="95"/>
              </a:spcBef>
            </a:pPr>
            <a:r>
              <a:rPr dirty="0" sz="1000" spc="-5">
                <a:latin typeface="Arial MT"/>
                <a:cs typeface="Arial MT"/>
              </a:rPr>
              <a:t>Retour des dossiers au </a:t>
            </a:r>
            <a:r>
              <a:rPr dirty="0" sz="1000">
                <a:latin typeface="Arial MT"/>
                <a:cs typeface="Arial MT"/>
              </a:rPr>
              <a:t>plus tard </a:t>
            </a:r>
            <a:r>
              <a:rPr dirty="0" sz="1000" spc="10">
                <a:latin typeface="Arial MT"/>
                <a:cs typeface="Arial MT"/>
              </a:rPr>
              <a:t>le </a:t>
            </a:r>
            <a:r>
              <a:rPr dirty="0" sz="1000" spc="-10" b="1">
                <a:latin typeface="Arial"/>
                <a:cs typeface="Arial"/>
              </a:rPr>
              <a:t>Lundi </a:t>
            </a:r>
            <a:r>
              <a:rPr dirty="0" sz="1000" b="1">
                <a:latin typeface="Arial"/>
                <a:cs typeface="Arial"/>
              </a:rPr>
              <a:t>10 </a:t>
            </a:r>
            <a:r>
              <a:rPr dirty="0" sz="1000" spc="-5" b="1">
                <a:latin typeface="Arial"/>
                <a:cs typeface="Arial"/>
              </a:rPr>
              <a:t>Juin </a:t>
            </a:r>
            <a:r>
              <a:rPr dirty="0" sz="1000" spc="-10" b="1">
                <a:latin typeface="Arial"/>
                <a:cs typeface="Arial"/>
              </a:rPr>
              <a:t>2024 </a:t>
            </a:r>
            <a:r>
              <a:rPr dirty="0" sz="1000" spc="-5">
                <a:latin typeface="Arial MT"/>
                <a:cs typeface="Arial MT"/>
              </a:rPr>
              <a:t>au </a:t>
            </a:r>
            <a:r>
              <a:rPr dirty="0" sz="1000">
                <a:latin typeface="Arial MT"/>
                <a:cs typeface="Arial MT"/>
              </a:rPr>
              <a:t>Lycée </a:t>
            </a:r>
            <a:r>
              <a:rPr dirty="0" sz="1000" spc="-5">
                <a:latin typeface="Arial MT"/>
                <a:cs typeface="Arial MT"/>
              </a:rPr>
              <a:t>Toulouse Lautrec. L'envoi par </a:t>
            </a:r>
            <a:r>
              <a:rPr dirty="0" sz="1000">
                <a:latin typeface="Arial MT"/>
                <a:cs typeface="Arial MT"/>
              </a:rPr>
              <a:t>mail 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est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possible :</a:t>
            </a:r>
            <a:r>
              <a:rPr dirty="0" sz="1000" spc="20">
                <a:latin typeface="Arial MT"/>
                <a:cs typeface="Arial MT"/>
              </a:rPr>
              <a:t> </a:t>
            </a:r>
            <a:r>
              <a:rPr dirty="0" sz="1000" spc="-5" b="1">
                <a:latin typeface="Arial"/>
                <a:cs typeface="Arial"/>
                <a:hlinkClick r:id="rId2"/>
              </a:rPr>
              <a:t>0311586f@ac-toulouse.fr.</a:t>
            </a:r>
            <a:endParaRPr sz="1000">
              <a:latin typeface="Arial"/>
              <a:cs typeface="Arial"/>
            </a:endParaRPr>
          </a:p>
          <a:p>
            <a:pPr algn="just" marL="12700" marR="5080">
              <a:lnSpc>
                <a:spcPct val="144000"/>
              </a:lnSpc>
              <a:spcBef>
                <a:spcPts val="25"/>
              </a:spcBef>
            </a:pPr>
            <a:r>
              <a:rPr dirty="0" sz="1000">
                <a:latin typeface="Arial MT"/>
                <a:cs typeface="Arial MT"/>
              </a:rPr>
              <a:t>RESULTATS :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 spc="10">
                <a:latin typeface="Arial MT"/>
                <a:cs typeface="Arial MT"/>
              </a:rPr>
              <a:t>la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liste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des</a:t>
            </a:r>
            <a:r>
              <a:rPr dirty="0" sz="1000">
                <a:latin typeface="Arial MT"/>
                <a:cs typeface="Arial MT"/>
              </a:rPr>
              <a:t> candidats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retenus</a:t>
            </a:r>
            <a:r>
              <a:rPr dirty="0" sz="1000">
                <a:latin typeface="Arial MT"/>
                <a:cs typeface="Arial MT"/>
              </a:rPr>
              <a:t> (après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affectation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en</a:t>
            </a:r>
            <a:r>
              <a:rPr dirty="0" sz="100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seconde</a:t>
            </a:r>
            <a:r>
              <a:rPr dirty="0" sz="1000" spc="-5">
                <a:latin typeface="Arial MT"/>
                <a:cs typeface="Arial MT"/>
              </a:rPr>
              <a:t> au</a:t>
            </a:r>
            <a:r>
              <a:rPr dirty="0" sz="1000">
                <a:latin typeface="Arial MT"/>
                <a:cs typeface="Arial MT"/>
              </a:rPr>
              <a:t> lycée)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pour</a:t>
            </a:r>
            <a:r>
              <a:rPr dirty="0" sz="1000">
                <a:latin typeface="Arial MT"/>
                <a:cs typeface="Arial MT"/>
              </a:rPr>
              <a:t> cet 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enseignement sera diffusée </a:t>
            </a:r>
            <a:r>
              <a:rPr dirty="0" sz="1000" spc="15">
                <a:latin typeface="Arial MT"/>
                <a:cs typeface="Arial MT"/>
              </a:rPr>
              <a:t>via </a:t>
            </a:r>
            <a:r>
              <a:rPr dirty="0" sz="1000">
                <a:latin typeface="Arial MT"/>
                <a:cs typeface="Arial MT"/>
              </a:rPr>
              <a:t>l’ENT </a:t>
            </a:r>
            <a:r>
              <a:rPr dirty="0" sz="1000" spc="-5">
                <a:latin typeface="Arial MT"/>
                <a:cs typeface="Arial MT"/>
              </a:rPr>
              <a:t>du </a:t>
            </a:r>
            <a:r>
              <a:rPr dirty="0" sz="1000">
                <a:latin typeface="Arial MT"/>
                <a:cs typeface="Arial MT"/>
              </a:rPr>
              <a:t>lycée </a:t>
            </a:r>
            <a:r>
              <a:rPr dirty="0" sz="1000" spc="-5">
                <a:latin typeface="Arial MT"/>
                <a:cs typeface="Arial MT"/>
              </a:rPr>
              <a:t>dans </a:t>
            </a:r>
            <a:r>
              <a:rPr dirty="0" sz="1000" spc="10">
                <a:latin typeface="Arial MT"/>
                <a:cs typeface="Arial MT"/>
              </a:rPr>
              <a:t>la </a:t>
            </a:r>
            <a:r>
              <a:rPr dirty="0" sz="1000">
                <a:latin typeface="Arial MT"/>
                <a:cs typeface="Arial MT"/>
              </a:rPr>
              <a:t>rubrique « </a:t>
            </a:r>
            <a:r>
              <a:rPr dirty="0" sz="1000" spc="-5">
                <a:latin typeface="Arial MT"/>
                <a:cs typeface="Arial MT"/>
              </a:rPr>
              <a:t>Inscriptions 2024-2025» de </a:t>
            </a:r>
            <a:r>
              <a:rPr dirty="0" sz="1000">
                <a:latin typeface="Arial MT"/>
                <a:cs typeface="Arial MT"/>
              </a:rPr>
              <a:t>l'ENT à 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partir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du</a:t>
            </a:r>
            <a:r>
              <a:rPr dirty="0" sz="1000">
                <a:latin typeface="Arial MT"/>
                <a:cs typeface="Arial MT"/>
              </a:rPr>
              <a:t> 8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juillet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2024.</a:t>
            </a:r>
            <a:endParaRPr sz="1000">
              <a:latin typeface="Arial MT"/>
              <a:cs typeface="Arial MT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249781" y="7354645"/>
            <a:ext cx="5791835" cy="4648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44000"/>
              </a:lnSpc>
              <a:spcBef>
                <a:spcPts val="95"/>
              </a:spcBef>
            </a:pP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1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cas</a:t>
            </a:r>
            <a:r>
              <a:rPr dirty="0" sz="1000" spc="114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de</a:t>
            </a:r>
            <a:r>
              <a:rPr dirty="0" sz="1000" spc="13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candidatures</a:t>
            </a:r>
            <a:r>
              <a:rPr dirty="0" sz="1000" spc="114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multiples,</a:t>
            </a:r>
            <a:r>
              <a:rPr dirty="0" sz="1000" spc="145">
                <a:latin typeface="Arial MT"/>
                <a:cs typeface="Arial MT"/>
              </a:rPr>
              <a:t> </a:t>
            </a:r>
            <a:r>
              <a:rPr dirty="0" sz="1000" spc="10">
                <a:latin typeface="Arial MT"/>
                <a:cs typeface="Arial MT"/>
              </a:rPr>
              <a:t>la</a:t>
            </a:r>
            <a:r>
              <a:rPr dirty="0" sz="1000" spc="10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famille</a:t>
            </a:r>
            <a:r>
              <a:rPr dirty="0" sz="1000" spc="12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et</a:t>
            </a:r>
            <a:r>
              <a:rPr dirty="0" sz="1000" spc="1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l’élève</a:t>
            </a:r>
            <a:r>
              <a:rPr dirty="0" sz="1000" spc="10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devront</a:t>
            </a:r>
            <a:r>
              <a:rPr dirty="0" sz="1000" spc="14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préciser</a:t>
            </a:r>
            <a:r>
              <a:rPr dirty="0" sz="1000" spc="1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leur</a:t>
            </a:r>
            <a:r>
              <a:rPr dirty="0" sz="1000" spc="13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choix</a:t>
            </a:r>
            <a:r>
              <a:rPr dirty="0" sz="1000" spc="15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en</a:t>
            </a:r>
            <a:r>
              <a:rPr dirty="0" sz="1000" spc="13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numérotant</a:t>
            </a:r>
            <a:r>
              <a:rPr dirty="0" sz="1000" spc="160">
                <a:latin typeface="Arial MT"/>
                <a:cs typeface="Arial MT"/>
              </a:rPr>
              <a:t> </a:t>
            </a:r>
            <a:r>
              <a:rPr dirty="0" sz="1000" spc="5">
                <a:latin typeface="Arial MT"/>
                <a:cs typeface="Arial MT"/>
              </a:rPr>
              <a:t>ci- </a:t>
            </a:r>
            <a:r>
              <a:rPr dirty="0" sz="1000" spc="-26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dessous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 spc="5">
                <a:latin typeface="Arial MT"/>
                <a:cs typeface="Arial MT"/>
              </a:rPr>
              <a:t>les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candidatures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éventuelles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par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ordre</a:t>
            </a:r>
            <a:r>
              <a:rPr dirty="0" sz="100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de</a:t>
            </a:r>
            <a:r>
              <a:rPr dirty="0" sz="100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préférence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de</a:t>
            </a:r>
            <a:r>
              <a:rPr dirty="0" sz="1000">
                <a:latin typeface="Arial MT"/>
                <a:cs typeface="Arial MT"/>
              </a:rPr>
              <a:t> 1 à </a:t>
            </a:r>
            <a:r>
              <a:rPr dirty="0" sz="1000" spc="-10">
                <a:latin typeface="Arial MT"/>
                <a:cs typeface="Arial MT"/>
              </a:rPr>
              <a:t>10</a:t>
            </a:r>
            <a:endParaRPr sz="1000">
              <a:latin typeface="Arial MT"/>
              <a:cs typeface="Arial MT"/>
            </a:endParaRPr>
          </a:p>
        </p:txBody>
      </p:sp>
      <p:pic>
        <p:nvPicPr>
          <p:cNvPr id="12" name="object 1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21600" y="807719"/>
            <a:ext cx="655969" cy="1044998"/>
          </a:xfrm>
          <a:prstGeom prst="rect">
            <a:avLst/>
          </a:prstGeom>
        </p:spPr>
      </p:pic>
      <p:sp>
        <p:nvSpPr>
          <p:cNvPr id="13" name="object 13"/>
          <p:cNvSpPr txBox="1"/>
          <p:nvPr/>
        </p:nvSpPr>
        <p:spPr>
          <a:xfrm>
            <a:off x="197612" y="3482645"/>
            <a:ext cx="918844" cy="1090295"/>
          </a:xfrm>
          <a:prstGeom prst="rect">
            <a:avLst/>
          </a:prstGeom>
        </p:spPr>
        <p:txBody>
          <a:bodyPr wrap="square" lIns="0" tIns="22225" rIns="0" bIns="0" rtlCol="0" vert="horz">
            <a:spAutoFit/>
          </a:bodyPr>
          <a:lstStyle/>
          <a:p>
            <a:pPr marL="448309">
              <a:lnSpc>
                <a:spcPct val="100000"/>
              </a:lnSpc>
              <a:spcBef>
                <a:spcPts val="175"/>
              </a:spcBef>
            </a:pPr>
            <a:r>
              <a:rPr dirty="0" sz="800" spc="-85">
                <a:latin typeface="Arial MT"/>
                <a:cs typeface="Arial MT"/>
              </a:rPr>
              <a:t>EC/SK/2024</a:t>
            </a:r>
            <a:endParaRPr sz="800">
              <a:latin typeface="Arial MT"/>
              <a:cs typeface="Arial MT"/>
            </a:endParaRPr>
          </a:p>
          <a:p>
            <a:pPr algn="r" marL="12700" marR="5080" indent="271145">
              <a:lnSpc>
                <a:spcPts val="1060"/>
              </a:lnSpc>
              <a:spcBef>
                <a:spcPts val="25"/>
              </a:spcBef>
            </a:pPr>
            <a:r>
              <a:rPr dirty="0" sz="800" spc="-105">
                <a:latin typeface="Arial MT"/>
                <a:cs typeface="Arial MT"/>
              </a:rPr>
              <a:t>A</a:t>
            </a:r>
            <a:r>
              <a:rPr dirty="0" sz="800" spc="-40">
                <a:latin typeface="Arial MT"/>
                <a:cs typeface="Arial MT"/>
              </a:rPr>
              <a:t>f</a:t>
            </a:r>
            <a:r>
              <a:rPr dirty="0" sz="800" spc="-35">
                <a:latin typeface="Arial MT"/>
                <a:cs typeface="Arial MT"/>
              </a:rPr>
              <a:t>f</a:t>
            </a:r>
            <a:r>
              <a:rPr dirty="0" sz="800" spc="-65">
                <a:latin typeface="Arial MT"/>
                <a:cs typeface="Arial MT"/>
              </a:rPr>
              <a:t>aire</a:t>
            </a:r>
            <a:r>
              <a:rPr dirty="0" sz="800" spc="-35">
                <a:latin typeface="Arial MT"/>
                <a:cs typeface="Arial MT"/>
              </a:rPr>
              <a:t> </a:t>
            </a:r>
            <a:r>
              <a:rPr dirty="0" sz="800" spc="-70">
                <a:latin typeface="Arial MT"/>
                <a:cs typeface="Arial MT"/>
              </a:rPr>
              <a:t>s</a:t>
            </a:r>
            <a:r>
              <a:rPr dirty="0" sz="800" spc="-60">
                <a:latin typeface="Arial MT"/>
                <a:cs typeface="Arial MT"/>
              </a:rPr>
              <a:t>ui</a:t>
            </a:r>
            <a:r>
              <a:rPr dirty="0" sz="800" spc="-75">
                <a:latin typeface="Arial MT"/>
                <a:cs typeface="Arial MT"/>
              </a:rPr>
              <a:t>v</a:t>
            </a:r>
            <a:r>
              <a:rPr dirty="0" sz="800" spc="-40">
                <a:latin typeface="Arial MT"/>
                <a:cs typeface="Arial MT"/>
              </a:rPr>
              <a:t>i</a:t>
            </a:r>
            <a:r>
              <a:rPr dirty="0" sz="800" spc="-85">
                <a:latin typeface="Arial MT"/>
                <a:cs typeface="Arial MT"/>
              </a:rPr>
              <a:t>e</a:t>
            </a:r>
            <a:r>
              <a:rPr dirty="0" sz="800" spc="-35">
                <a:latin typeface="Arial MT"/>
                <a:cs typeface="Arial MT"/>
              </a:rPr>
              <a:t> </a:t>
            </a:r>
            <a:r>
              <a:rPr dirty="0" sz="800" spc="-70">
                <a:latin typeface="Arial MT"/>
                <a:cs typeface="Arial MT"/>
              </a:rPr>
              <a:t>par  S</a:t>
            </a:r>
            <a:r>
              <a:rPr dirty="0" sz="800" spc="-90">
                <a:latin typeface="Arial MT"/>
                <a:cs typeface="Arial MT"/>
              </a:rPr>
              <a:t>e</a:t>
            </a:r>
            <a:r>
              <a:rPr dirty="0" sz="800" spc="-70">
                <a:latin typeface="Arial MT"/>
                <a:cs typeface="Arial MT"/>
              </a:rPr>
              <a:t>c</a:t>
            </a:r>
            <a:r>
              <a:rPr dirty="0" sz="800" spc="-70">
                <a:latin typeface="Arial MT"/>
                <a:cs typeface="Arial MT"/>
              </a:rPr>
              <a:t>ré</a:t>
            </a:r>
            <a:r>
              <a:rPr dirty="0" sz="800" spc="-40">
                <a:latin typeface="Arial MT"/>
                <a:cs typeface="Arial MT"/>
              </a:rPr>
              <a:t>t</a:t>
            </a:r>
            <a:r>
              <a:rPr dirty="0" sz="800" spc="-60">
                <a:latin typeface="Arial MT"/>
                <a:cs typeface="Arial MT"/>
              </a:rPr>
              <a:t>ari</a:t>
            </a:r>
            <a:r>
              <a:rPr dirty="0" sz="800" spc="-90">
                <a:latin typeface="Arial MT"/>
                <a:cs typeface="Arial MT"/>
              </a:rPr>
              <a:t>a</a:t>
            </a:r>
            <a:r>
              <a:rPr dirty="0" sz="800" spc="-45">
                <a:latin typeface="Arial MT"/>
                <a:cs typeface="Arial MT"/>
              </a:rPr>
              <a:t>t</a:t>
            </a:r>
            <a:r>
              <a:rPr dirty="0" sz="800" spc="-25">
                <a:latin typeface="Arial MT"/>
                <a:cs typeface="Arial MT"/>
              </a:rPr>
              <a:t> </a:t>
            </a:r>
            <a:r>
              <a:rPr dirty="0" sz="800" spc="-90">
                <a:latin typeface="Arial MT"/>
                <a:cs typeface="Arial MT"/>
              </a:rPr>
              <a:t>d</a:t>
            </a:r>
            <a:r>
              <a:rPr dirty="0" sz="800" spc="-85">
                <a:latin typeface="Arial MT"/>
                <a:cs typeface="Arial MT"/>
              </a:rPr>
              <a:t>u</a:t>
            </a:r>
            <a:r>
              <a:rPr dirty="0" sz="800" spc="-35">
                <a:latin typeface="Arial MT"/>
                <a:cs typeface="Arial MT"/>
              </a:rPr>
              <a:t> </a:t>
            </a:r>
            <a:r>
              <a:rPr dirty="0" sz="800" spc="-80">
                <a:latin typeface="Arial MT"/>
                <a:cs typeface="Arial MT"/>
              </a:rPr>
              <a:t>Pr</a:t>
            </a:r>
            <a:r>
              <a:rPr dirty="0" sz="800" spc="-90">
                <a:latin typeface="Arial MT"/>
                <a:cs typeface="Arial MT"/>
              </a:rPr>
              <a:t>o</a:t>
            </a:r>
            <a:r>
              <a:rPr dirty="0" sz="800" spc="-70">
                <a:latin typeface="Arial MT"/>
                <a:cs typeface="Arial MT"/>
              </a:rPr>
              <a:t>v</a:t>
            </a:r>
            <a:r>
              <a:rPr dirty="0" sz="800" spc="-40">
                <a:latin typeface="Arial MT"/>
                <a:cs typeface="Arial MT"/>
              </a:rPr>
              <a:t>i</a:t>
            </a:r>
            <a:r>
              <a:rPr dirty="0" sz="800" spc="-70">
                <a:latin typeface="Arial MT"/>
                <a:cs typeface="Arial MT"/>
              </a:rPr>
              <a:t>s</a:t>
            </a:r>
            <a:r>
              <a:rPr dirty="0" sz="800" spc="-75">
                <a:latin typeface="Arial MT"/>
                <a:cs typeface="Arial MT"/>
              </a:rPr>
              <a:t>eur</a:t>
            </a:r>
            <a:endParaRPr sz="800">
              <a:latin typeface="Arial MT"/>
              <a:cs typeface="Arial MT"/>
            </a:endParaRPr>
          </a:p>
          <a:p>
            <a:pPr algn="r" marR="7620">
              <a:lnSpc>
                <a:spcPct val="100000"/>
              </a:lnSpc>
              <a:spcBef>
                <a:spcPts val="40"/>
              </a:spcBef>
            </a:pPr>
            <a:r>
              <a:rPr dirty="0" sz="800" spc="-80">
                <a:latin typeface="Arial MT"/>
                <a:cs typeface="Arial MT"/>
              </a:rPr>
              <a:t>Téléphone</a:t>
            </a:r>
            <a:endParaRPr sz="800">
              <a:latin typeface="Arial MT"/>
              <a:cs typeface="Arial MT"/>
            </a:endParaRPr>
          </a:p>
          <a:p>
            <a:pPr algn="r" marR="5080">
              <a:lnSpc>
                <a:spcPct val="100000"/>
              </a:lnSpc>
              <a:spcBef>
                <a:spcPts val="100"/>
              </a:spcBef>
            </a:pPr>
            <a:r>
              <a:rPr dirty="0" sz="800" spc="-70">
                <a:latin typeface="Arial MT"/>
                <a:cs typeface="Arial MT"/>
              </a:rPr>
              <a:t>0.34.40.12.20</a:t>
            </a:r>
            <a:endParaRPr sz="800">
              <a:latin typeface="Arial MT"/>
              <a:cs typeface="Arial MT"/>
            </a:endParaRPr>
          </a:p>
          <a:p>
            <a:pPr algn="r" marL="558165" marR="6350" indent="188595">
              <a:lnSpc>
                <a:spcPts val="1060"/>
              </a:lnSpc>
              <a:spcBef>
                <a:spcPts val="20"/>
              </a:spcBef>
            </a:pPr>
            <a:r>
              <a:rPr dirty="0" sz="800" spc="-120">
                <a:latin typeface="Arial MT"/>
                <a:cs typeface="Arial MT"/>
              </a:rPr>
              <a:t>M</a:t>
            </a:r>
            <a:r>
              <a:rPr dirty="0" sz="800" spc="-50">
                <a:latin typeface="Arial MT"/>
                <a:cs typeface="Arial MT"/>
              </a:rPr>
              <a:t>él.  </a:t>
            </a:r>
            <a:r>
              <a:rPr dirty="0" sz="800" spc="-85">
                <a:latin typeface="Arial MT"/>
                <a:cs typeface="Arial MT"/>
              </a:rPr>
              <a:t>0311586f</a:t>
            </a:r>
            <a:endParaRPr sz="800">
              <a:latin typeface="Arial MT"/>
              <a:cs typeface="Arial MT"/>
            </a:endParaRPr>
          </a:p>
          <a:p>
            <a:pPr algn="r" marR="5080">
              <a:lnSpc>
                <a:spcPct val="100000"/>
              </a:lnSpc>
              <a:spcBef>
                <a:spcPts val="40"/>
              </a:spcBef>
            </a:pPr>
            <a:r>
              <a:rPr dirty="0" sz="800" spc="-70">
                <a:latin typeface="Arial MT"/>
                <a:cs typeface="Arial MT"/>
              </a:rPr>
              <a:t>@ac-toulouse.fr</a:t>
            </a:r>
            <a:endParaRPr sz="800">
              <a:latin typeface="Arial MT"/>
              <a:cs typeface="Arial MT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74700" y="4681524"/>
            <a:ext cx="744220" cy="2876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 indent="2540">
              <a:lnSpc>
                <a:spcPct val="107500"/>
              </a:lnSpc>
              <a:spcBef>
                <a:spcPts val="100"/>
              </a:spcBef>
            </a:pPr>
            <a:r>
              <a:rPr dirty="0" sz="800" spc="-90" b="1">
                <a:latin typeface="Arial"/>
                <a:cs typeface="Arial"/>
              </a:rPr>
              <a:t>6</a:t>
            </a:r>
            <a:r>
              <a:rPr dirty="0" sz="800" spc="-85" b="1">
                <a:latin typeface="Arial"/>
                <a:cs typeface="Arial"/>
              </a:rPr>
              <a:t>4</a:t>
            </a:r>
            <a:r>
              <a:rPr dirty="0" sz="800" spc="-35" b="1">
                <a:latin typeface="Arial"/>
                <a:cs typeface="Arial"/>
              </a:rPr>
              <a:t> </a:t>
            </a:r>
            <a:r>
              <a:rPr dirty="0" sz="800" spc="-85" b="1">
                <a:latin typeface="Arial"/>
                <a:cs typeface="Arial"/>
              </a:rPr>
              <a:t>b</a:t>
            </a:r>
            <a:r>
              <a:rPr dirty="0" sz="800" spc="-95" b="1">
                <a:latin typeface="Arial"/>
                <a:cs typeface="Arial"/>
              </a:rPr>
              <a:t>d</a:t>
            </a:r>
            <a:r>
              <a:rPr dirty="0" sz="800" spc="-25" b="1">
                <a:latin typeface="Arial"/>
                <a:cs typeface="Arial"/>
              </a:rPr>
              <a:t> </a:t>
            </a:r>
            <a:r>
              <a:rPr dirty="0" sz="800" spc="-105" b="1">
                <a:latin typeface="Arial"/>
                <a:cs typeface="Arial"/>
              </a:rPr>
              <a:t>P</a:t>
            </a:r>
            <a:r>
              <a:rPr dirty="0" sz="800" spc="-40" b="1">
                <a:latin typeface="Arial"/>
                <a:cs typeface="Arial"/>
              </a:rPr>
              <a:t>i</a:t>
            </a:r>
            <a:r>
              <a:rPr dirty="0" sz="800" spc="-85" b="1">
                <a:latin typeface="Arial"/>
                <a:cs typeface="Arial"/>
              </a:rPr>
              <a:t>e</a:t>
            </a:r>
            <a:r>
              <a:rPr dirty="0" sz="800" spc="-75" b="1">
                <a:latin typeface="Arial"/>
                <a:cs typeface="Arial"/>
              </a:rPr>
              <a:t>r</a:t>
            </a:r>
            <a:r>
              <a:rPr dirty="0" sz="800" spc="-50" b="1">
                <a:latin typeface="Arial"/>
                <a:cs typeface="Arial"/>
              </a:rPr>
              <a:t>r</a:t>
            </a:r>
            <a:r>
              <a:rPr dirty="0" sz="800" spc="-85" b="1">
                <a:latin typeface="Arial"/>
                <a:cs typeface="Arial"/>
              </a:rPr>
              <a:t>e</a:t>
            </a:r>
            <a:r>
              <a:rPr dirty="0" sz="800" spc="-35" b="1">
                <a:latin typeface="Arial"/>
                <a:cs typeface="Arial"/>
              </a:rPr>
              <a:t> </a:t>
            </a:r>
            <a:r>
              <a:rPr dirty="0" sz="800" spc="-125" b="1">
                <a:latin typeface="Arial"/>
                <a:cs typeface="Arial"/>
              </a:rPr>
              <a:t>C</a:t>
            </a:r>
            <a:r>
              <a:rPr dirty="0" sz="800" spc="-85" b="1">
                <a:latin typeface="Arial"/>
                <a:cs typeface="Arial"/>
              </a:rPr>
              <a:t>u</a:t>
            </a:r>
            <a:r>
              <a:rPr dirty="0" sz="800" spc="-50" b="1">
                <a:latin typeface="Arial"/>
                <a:cs typeface="Arial"/>
              </a:rPr>
              <a:t>r</a:t>
            </a:r>
            <a:r>
              <a:rPr dirty="0" sz="800" spc="-35" b="1">
                <a:latin typeface="Arial"/>
                <a:cs typeface="Arial"/>
              </a:rPr>
              <a:t>i</a:t>
            </a:r>
            <a:r>
              <a:rPr dirty="0" sz="800" spc="-70" b="1">
                <a:latin typeface="Arial"/>
                <a:cs typeface="Arial"/>
              </a:rPr>
              <a:t>e  31</a:t>
            </a:r>
            <a:r>
              <a:rPr dirty="0" sz="800" spc="-90" b="1">
                <a:latin typeface="Arial"/>
                <a:cs typeface="Arial"/>
              </a:rPr>
              <a:t>02</a:t>
            </a:r>
            <a:r>
              <a:rPr dirty="0" sz="800" spc="-85" b="1">
                <a:latin typeface="Arial"/>
                <a:cs typeface="Arial"/>
              </a:rPr>
              <a:t>0</a:t>
            </a:r>
            <a:r>
              <a:rPr dirty="0" sz="800" spc="-35" b="1">
                <a:latin typeface="Arial"/>
                <a:cs typeface="Arial"/>
              </a:rPr>
              <a:t> </a:t>
            </a:r>
            <a:r>
              <a:rPr dirty="0" sz="800" spc="-85" b="1">
                <a:latin typeface="Arial"/>
                <a:cs typeface="Arial"/>
              </a:rPr>
              <a:t>T</a:t>
            </a:r>
            <a:r>
              <a:rPr dirty="0" sz="800" spc="-125" b="1">
                <a:latin typeface="Arial"/>
                <a:cs typeface="Arial"/>
              </a:rPr>
              <a:t>O</a:t>
            </a:r>
            <a:r>
              <a:rPr dirty="0" sz="800" spc="-105" b="1">
                <a:latin typeface="Arial"/>
                <a:cs typeface="Arial"/>
              </a:rPr>
              <a:t>U</a:t>
            </a:r>
            <a:r>
              <a:rPr dirty="0" sz="800" spc="-85" b="1">
                <a:latin typeface="Arial"/>
                <a:cs typeface="Arial"/>
              </a:rPr>
              <a:t>L</a:t>
            </a:r>
            <a:r>
              <a:rPr dirty="0" sz="800" spc="-125" b="1">
                <a:latin typeface="Arial"/>
                <a:cs typeface="Arial"/>
              </a:rPr>
              <a:t>O</a:t>
            </a:r>
            <a:r>
              <a:rPr dirty="0" sz="800" spc="-105" b="1">
                <a:latin typeface="Arial"/>
                <a:cs typeface="Arial"/>
              </a:rPr>
              <a:t>U</a:t>
            </a:r>
            <a:r>
              <a:rPr dirty="0" sz="800" spc="-105" b="1">
                <a:latin typeface="Arial"/>
                <a:cs typeface="Arial"/>
              </a:rPr>
              <a:t>SE</a:t>
            </a:r>
            <a:endParaRPr sz="8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40868" y="8440546"/>
            <a:ext cx="6256020" cy="1139825"/>
          </a:xfrm>
          <a:prstGeom prst="rect">
            <a:avLst/>
          </a:prstGeom>
        </p:spPr>
        <p:txBody>
          <a:bodyPr wrap="square" lIns="0" tIns="114300" rIns="0" bIns="0" rtlCol="0" vert="horz">
            <a:spAutoFit/>
          </a:bodyPr>
          <a:lstStyle/>
          <a:p>
            <a:pPr marL="1460500">
              <a:lnSpc>
                <a:spcPct val="100000"/>
              </a:lnSpc>
              <a:spcBef>
                <a:spcPts val="900"/>
              </a:spcBef>
            </a:pPr>
            <a:r>
              <a:rPr dirty="0" u="heavy" sz="1200" spc="-5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Candidatures</a:t>
            </a:r>
            <a:r>
              <a:rPr dirty="0" u="heavy" sz="120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1200" spc="-5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multiples</a:t>
            </a:r>
            <a:r>
              <a:rPr dirty="0" u="heavy" sz="1200" spc="-2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120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effectuées </a:t>
            </a:r>
            <a:r>
              <a:rPr dirty="0" u="heavy" sz="1200" spc="-5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à</a:t>
            </a:r>
            <a:r>
              <a:rPr dirty="0" u="heavy" sz="1200" spc="-15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1200" spc="-5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prioriser</a:t>
            </a:r>
            <a:r>
              <a:rPr dirty="0" u="heavy" sz="1200" spc="-15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120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de </a:t>
            </a:r>
            <a:r>
              <a:rPr dirty="0" u="heavy" sz="1200" spc="-5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1</a:t>
            </a:r>
            <a:r>
              <a:rPr dirty="0" u="heavy" sz="1200" spc="1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1200" spc="-5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à</a:t>
            </a:r>
            <a:r>
              <a:rPr dirty="0" u="heavy" sz="120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1200" spc="-5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10</a:t>
            </a:r>
            <a:r>
              <a:rPr dirty="0" u="heavy" sz="1200" spc="5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120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:</a:t>
            </a:r>
            <a:endParaRPr sz="1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000">
              <a:latin typeface="Arial"/>
              <a:cs typeface="Arial"/>
            </a:endParaRPr>
          </a:p>
          <a:p>
            <a:pPr marL="2275205" indent="-205104">
              <a:lnSpc>
                <a:spcPct val="100000"/>
              </a:lnSpc>
              <a:buSzPct val="170000"/>
              <a:buFont typeface="Wingdings"/>
              <a:buChar char=""/>
              <a:tabLst>
                <a:tab pos="2275840" algn="l"/>
                <a:tab pos="3576954" algn="l"/>
              </a:tabLst>
            </a:pPr>
            <a:r>
              <a:rPr dirty="0" sz="1000" spc="5">
                <a:latin typeface="Arial MT"/>
                <a:cs typeface="Arial MT"/>
              </a:rPr>
              <a:t>TP</a:t>
            </a:r>
            <a:r>
              <a:rPr dirty="0" sz="100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Physique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anglais	</a:t>
            </a:r>
            <a:r>
              <a:rPr dirty="0" sz="1800" spc="-10">
                <a:latin typeface="Wingdings"/>
                <a:cs typeface="Wingdings"/>
              </a:rPr>
              <a:t></a:t>
            </a:r>
            <a:r>
              <a:rPr dirty="0" sz="1000" spc="-10">
                <a:latin typeface="Arial MT"/>
                <a:cs typeface="Arial MT"/>
              </a:rPr>
              <a:t>classe </a:t>
            </a:r>
            <a:r>
              <a:rPr dirty="0" sz="1000" spc="5">
                <a:latin typeface="Arial MT"/>
                <a:cs typeface="Arial MT"/>
              </a:rPr>
              <a:t>étoile </a:t>
            </a:r>
            <a:r>
              <a:rPr dirty="0" sz="1000" spc="235">
                <a:latin typeface="Arial MT"/>
                <a:cs typeface="Arial MT"/>
              </a:rPr>
              <a:t> </a:t>
            </a:r>
            <a:r>
              <a:rPr dirty="0" sz="1800" spc="-5">
                <a:latin typeface="Wingdings"/>
                <a:cs typeface="Wingdings"/>
              </a:rPr>
              <a:t></a:t>
            </a:r>
            <a:r>
              <a:rPr dirty="0" sz="1000" spc="-5">
                <a:latin typeface="Arial MT"/>
                <a:cs typeface="Arial MT"/>
              </a:rPr>
              <a:t>EPS</a:t>
            </a:r>
            <a:endParaRPr sz="1000">
              <a:latin typeface="Arial MT"/>
              <a:cs typeface="Arial MT"/>
            </a:endParaRPr>
          </a:p>
          <a:p>
            <a:pPr marL="217170" indent="-205104">
              <a:lnSpc>
                <a:spcPct val="100000"/>
              </a:lnSpc>
              <a:spcBef>
                <a:spcPts val="1005"/>
              </a:spcBef>
              <a:buSzPct val="170000"/>
              <a:buFont typeface="Wingdings"/>
              <a:buChar char=""/>
              <a:tabLst>
                <a:tab pos="217804" algn="l"/>
                <a:tab pos="4711065" algn="l"/>
              </a:tabLst>
            </a:pPr>
            <a:r>
              <a:rPr dirty="0" sz="1000" spc="-5">
                <a:latin typeface="Arial MT"/>
                <a:cs typeface="Arial MT"/>
              </a:rPr>
              <a:t>euro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anglais</a:t>
            </a:r>
            <a:r>
              <a:rPr dirty="0" sz="1000" spc="290">
                <a:latin typeface="Arial MT"/>
                <a:cs typeface="Arial MT"/>
              </a:rPr>
              <a:t> </a:t>
            </a:r>
            <a:r>
              <a:rPr dirty="0" sz="1800" spc="-5">
                <a:latin typeface="Wingdings"/>
                <a:cs typeface="Wingdings"/>
              </a:rPr>
              <a:t></a:t>
            </a:r>
            <a:r>
              <a:rPr dirty="0" sz="1000" spc="-5">
                <a:latin typeface="Arial MT"/>
                <a:cs typeface="Arial MT"/>
              </a:rPr>
              <a:t>euro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espagnol</a:t>
            </a:r>
            <a:r>
              <a:rPr dirty="0" sz="1000" spc="40">
                <a:latin typeface="Arial MT"/>
                <a:cs typeface="Arial MT"/>
              </a:rPr>
              <a:t> </a:t>
            </a:r>
            <a:r>
              <a:rPr dirty="0" sz="1800" spc="-5">
                <a:latin typeface="Wingdings"/>
                <a:cs typeface="Wingdings"/>
              </a:rPr>
              <a:t></a:t>
            </a:r>
            <a:r>
              <a:rPr dirty="0" sz="1000" spc="-5">
                <a:latin typeface="Arial MT"/>
                <a:cs typeface="Arial MT"/>
              </a:rPr>
              <a:t>Latin</a:t>
            </a:r>
            <a:r>
              <a:rPr dirty="0" sz="1000" spc="310">
                <a:latin typeface="Arial MT"/>
                <a:cs typeface="Arial MT"/>
              </a:rPr>
              <a:t> </a:t>
            </a:r>
            <a:r>
              <a:rPr dirty="0" sz="1800" spc="-5">
                <a:latin typeface="Wingdings"/>
                <a:cs typeface="Wingdings"/>
              </a:rPr>
              <a:t></a:t>
            </a:r>
            <a:r>
              <a:rPr dirty="0" sz="1000" spc="-5">
                <a:latin typeface="Arial MT"/>
                <a:cs typeface="Arial MT"/>
              </a:rPr>
              <a:t>Grec  </a:t>
            </a:r>
            <a:r>
              <a:rPr dirty="0" sz="1800">
                <a:latin typeface="Wingdings"/>
                <a:cs typeface="Wingdings"/>
              </a:rPr>
              <a:t></a:t>
            </a:r>
            <a:r>
              <a:rPr dirty="0" sz="1000">
                <a:latin typeface="Arial MT"/>
                <a:cs typeface="Arial MT"/>
              </a:rPr>
              <a:t>Allemand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LVC</a:t>
            </a:r>
            <a:r>
              <a:rPr dirty="0" sz="1000" spc="290">
                <a:latin typeface="Arial MT"/>
                <a:cs typeface="Arial MT"/>
              </a:rPr>
              <a:t> </a:t>
            </a:r>
            <a:r>
              <a:rPr dirty="0" sz="1800">
                <a:latin typeface="Wingdings"/>
                <a:cs typeface="Wingdings"/>
              </a:rPr>
              <a:t></a:t>
            </a:r>
            <a:r>
              <a:rPr dirty="0" sz="1000">
                <a:latin typeface="Arial MT"/>
                <a:cs typeface="Arial MT"/>
              </a:rPr>
              <a:t>SL	</a:t>
            </a:r>
            <a:r>
              <a:rPr dirty="0" sz="1800" spc="-5">
                <a:latin typeface="Wingdings"/>
                <a:cs typeface="Wingdings"/>
              </a:rPr>
              <a:t></a:t>
            </a:r>
            <a:r>
              <a:rPr dirty="0" sz="1000" spc="-5">
                <a:latin typeface="Arial MT"/>
                <a:cs typeface="Arial MT"/>
              </a:rPr>
              <a:t>Management</a:t>
            </a:r>
            <a:r>
              <a:rPr dirty="0" sz="100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et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gestion</a:t>
            </a:r>
            <a:endParaRPr sz="10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Secrétariat 1</dc:creator>
  <dc:title>Toulouse, le</dc:title>
  <dcterms:created xsi:type="dcterms:W3CDTF">2024-05-06T07:20:04Z</dcterms:created>
  <dcterms:modified xsi:type="dcterms:W3CDTF">2024-05-06T07:20:04Z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2024-05-06T00:00:00Z</vt:filetime>
  </property>
  <property fmtid="{D5CDD505-2E9C-101B-9397-08002B2CF9AE}" pid="3" name="Creator">
    <vt:lpwstr>Microsoft® Word 2016</vt:lpwstr>
  </property>
  <property fmtid="{D5CDD505-2E9C-101B-9397-08002B2CF9AE}" pid="4" name="LastSaved">
    <vt:filetime>2024-05-06T00:00:00Z</vt:filetime>
  </property>
</Properties>
</file>