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media/image57.png" ContentType="image/png"/>
  <Override PartName="/ppt/media/image69.wmf" ContentType="image/x-wmf"/>
  <Override PartName="/ppt/media/image1.png" ContentType="image/png"/>
  <Override PartName="/ppt/media/image58.png" ContentType="image/png"/>
  <Override PartName="/ppt/media/image56.jpeg" ContentType="image/jpeg"/>
  <Override PartName="/ppt/media/image2.png" ContentType="image/png"/>
  <Override PartName="/ppt/media/image59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100.png" ContentType="image/png"/>
  <Override PartName="/ppt/media/image28.png" ContentType="image/png"/>
  <Override PartName="/ppt/media/image101.png" ContentType="image/png"/>
  <Override PartName="/ppt/media/image29.png" ContentType="image/png"/>
  <Override PartName="/ppt/media/image30.png" ContentType="image/png"/>
  <Override PartName="/ppt/media/image31.jpeg" ContentType="image/jpeg"/>
  <Override PartName="/ppt/media/image42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110.png" ContentType="image/png"/>
  <Override PartName="/ppt/media/image38.png" ContentType="image/png"/>
  <Override PartName="/ppt/media/image111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62.wmf" ContentType="image/x-wmf"/>
  <Override PartName="/ppt/media/image51.png" ContentType="image/png"/>
  <Override PartName="/ppt/media/image63.wmf" ContentType="image/x-wmf"/>
  <Override PartName="/ppt/media/image52.png" ContentType="image/png"/>
  <Override PartName="/ppt/media/image64.wmf" ContentType="image/x-wmf"/>
  <Override PartName="/ppt/media/image53.png" ContentType="image/png"/>
  <Override PartName="/ppt/media/image65.wmf" ContentType="image/x-wmf"/>
  <Override PartName="/ppt/media/image54.png" ContentType="image/png"/>
  <Override PartName="/ppt/media/image66.wmf" ContentType="image/x-wmf"/>
  <Override PartName="/ppt/media/image55.png" ContentType="image/png"/>
  <Override PartName="/ppt/media/image67.wmf" ContentType="image/x-wmf"/>
  <Override PartName="/ppt/media/image60.png" ContentType="image/png"/>
  <Override PartName="/ppt/media/image72.wmf" ContentType="image/x-wmf"/>
  <Override PartName="/ppt/media/image61.png" ContentType="image/png"/>
  <Override PartName="/ppt/media/image73.wmf" ContentType="image/x-wmf"/>
  <Override PartName="/ppt/media/image68.wmf" ContentType="image/x-wmf"/>
  <Override PartName="/ppt/media/image70.wmf" ContentType="image/x-wmf"/>
  <Override PartName="/ppt/media/image71.wmf" ContentType="image/x-wmf"/>
  <Override PartName="/ppt/media/image74.wmf" ContentType="image/x-wmf"/>
  <Override PartName="/ppt/media/image75.wmf" ContentType="image/x-wmf"/>
  <Override PartName="/ppt/media/image76.jpeg" ContentType="image/jpe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92.wmf" ContentType="image/x-wmf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jpeg" ContentType="image/jpeg"/>
  <Override PartName="/ppt/media/image88.jpeg" ContentType="image/jpeg"/>
  <Override PartName="/ppt/media/image99.png" ContentType="image/png"/>
  <Override PartName="/ppt/media/image89.jpeg" ContentType="image/jpeg"/>
  <Override PartName="/ppt/media/image90.jpeg" ContentType="image/jpeg"/>
  <Override PartName="/ppt/media/image91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6.png" ContentType="image/png"/>
  <Override PartName="/ppt/media/image97.png" ContentType="image/png"/>
  <Override PartName="/ppt/media/image98.png" ContentType="image/png"/>
  <Override PartName="/ppt/media/image102.png" ContentType="image/png"/>
  <Override PartName="/ppt/media/image103.png" ContentType="image/png"/>
  <Override PartName="/ppt/media/image104.png" ContentType="image/png"/>
  <Override PartName="/ppt/media/image105.png" ContentType="image/png"/>
  <Override PartName="/ppt/media/image106.png" ContentType="image/png"/>
  <Override PartName="/ppt/media/image107.png" ContentType="image/png"/>
  <Override PartName="/ppt/media/image108.png" ContentType="image/png"/>
  <Override PartName="/ppt/media/image109.png" ContentType="image/png"/>
  <Override PartName="/ppt/media/image112.jpeg" ContentType="image/jpeg"/>
  <Override PartName="/ppt/media/image113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/>
  <p:notesSz cx="9947275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déplacer la diapo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822108F3-B2D8-4EE9-9CCA-61E2C0417258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8BAB718-D5E7-4B08-B016-271533BC6C5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147884B-F99F-4007-A15B-19E621EAFB4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23352F1-8937-47A4-BAEE-10EE91FBCC4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0800" cy="2571840"/>
          </a:xfrm>
          <a:prstGeom prst="rect">
            <a:avLst/>
          </a:prstGeom>
          <a:ln w="0">
            <a:noFill/>
          </a:ln>
        </p:spPr>
      </p:sp>
      <p:sp>
        <p:nvSpPr>
          <p:cNvPr id="53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9299CFB-AE71-420F-A6FE-DA502484599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6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7A10455-1858-4C9F-931B-4AC1F93382D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8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70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DA0AE5C-108D-42B1-9AB8-9298D827E22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8C6AFA4-A6AB-4823-B9CD-C4F05281A4B4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74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B0096F9-DFF3-46AF-9B4D-9FC614E9A9F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4641FC3-9ECD-48AE-B129-1DD3C48964A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040" cy="2567880"/>
          </a:xfrm>
          <a:prstGeom prst="rect">
            <a:avLst/>
          </a:prstGeom>
          <a:ln w="0">
            <a:noFill/>
          </a:ln>
        </p:spPr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852DE01-E3C3-4F83-9A2F-92329192FBA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32B39D34-D935-42B6-BD58-6F313A838C1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870589F-4895-4D72-960E-142C27674FC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87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A279AAC-C748-459A-A59B-31D13530872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5C318A9-3BEC-450A-BCB8-2C5867467C64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040" cy="2567880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42033F4-4864-4C97-8EF7-C18076E8872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040" cy="2567880"/>
          </a:xfrm>
          <a:prstGeom prst="rect">
            <a:avLst/>
          </a:prstGeom>
          <a:ln w="0">
            <a:noFill/>
          </a:ln>
        </p:spPr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C798EFF-BD63-4591-B2D1-361EDD14DB44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9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97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C9DE24B-7200-4392-BC78-C61C7A96CE93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0382FC5-36F2-4132-8591-31B0EA9B68C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9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543FC68-2AFE-4B40-BF7A-31D70244E6D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0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0B8312C-4AF0-42B1-8DF0-1E37726F60D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1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6800" cy="2532240"/>
          </a:xfrm>
          <a:prstGeom prst="rect">
            <a:avLst/>
          </a:prstGeom>
          <a:ln w="0">
            <a:noFill/>
          </a:ln>
        </p:spPr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E4D0089-7114-4530-AF67-A9376CB44A9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4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F70FD09-4146-419E-8623-096EB8341A5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6120" cy="2568600"/>
          </a:xfrm>
          <a:prstGeom prst="rect">
            <a:avLst/>
          </a:prstGeom>
          <a:ln w="0">
            <a:noFill/>
          </a:ln>
        </p:spPr>
      </p:sp>
      <p:sp>
        <p:nvSpPr>
          <p:cNvPr id="60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3480" cy="308304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8F007E6-C171-400C-9A9C-74C6EFE11925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8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6961FA8-9548-4CA1-978D-3FC5582063D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9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6C25B62-BF78-4DA1-836A-EB6F88DD6334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0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0800" cy="2571840"/>
          </a:xfrm>
          <a:prstGeom prst="rect">
            <a:avLst/>
          </a:prstGeom>
          <a:ln w="0">
            <a:noFill/>
          </a:ln>
        </p:spPr>
      </p:sp>
      <p:sp>
        <p:nvSpPr>
          <p:cNvPr id="611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9D681EC-DF17-4D45-B4C0-F927313FA07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3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1E8C260-9AC7-4BA2-A5E4-9D074F4A075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4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B691EC3-41F7-4D30-A039-6CE944DC21B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5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520" cy="2532960"/>
          </a:xfrm>
          <a:prstGeom prst="rect">
            <a:avLst/>
          </a:prstGeom>
          <a:ln w="0">
            <a:noFill/>
          </a:ln>
        </p:spPr>
      </p:sp>
      <p:sp>
        <p:nvSpPr>
          <p:cNvPr id="616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B3B86D5-41D7-40AD-AF2E-C4C4056D3DF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8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E4DF7C9-188E-4078-835F-A5CA412A650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9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3EE2F90-8432-43AA-9169-6BFF7294192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0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520" cy="2532960"/>
          </a:xfrm>
          <a:prstGeom prst="rect">
            <a:avLst/>
          </a:prstGeom>
          <a:ln w="0">
            <a:noFill/>
          </a:ln>
        </p:spPr>
      </p:sp>
      <p:sp>
        <p:nvSpPr>
          <p:cNvPr id="621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387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5360" bIns="45360" anchor="t">
            <a:noAutofit/>
          </a:bodyPr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r>
              <a:rPr b="0" lang="fr-FR" sz="2000" spc="-1" strike="noStrike">
                <a:latin typeface="Arial"/>
                <a:ea typeface="Lucida Sans Unicode"/>
              </a:rPr>
              <a:t>Une fiche « Demande d’affectation » dans l’académie de Toulouse des élèves de 2GT en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Générale,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Technologique et/ou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Professionnelle » à remplir en complément de la fiche de liaison du 3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ème</a:t>
            </a:r>
            <a:r>
              <a:rPr b="0" lang="fr-FR" sz="2000" spc="-1" strike="noStrike">
                <a:latin typeface="Arial"/>
                <a:ea typeface="Lucida Sans Unicode"/>
              </a:rPr>
              <a:t> trimestre. </a:t>
            </a:r>
            <a:endParaRPr b="0" lang="fr-FR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r>
              <a:rPr b="1" lang="fr-FR" sz="2000" spc="-1" strike="noStrike">
                <a:latin typeface="Arial"/>
                <a:ea typeface="Lucida Sans Unicode"/>
              </a:rPr>
              <a:t>Il  est vivement recommandé que l’un de ces vœux porte sur une 1</a:t>
            </a:r>
            <a:r>
              <a:rPr b="1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1" lang="fr-FR" sz="2000" spc="-1" strike="noStrike">
                <a:latin typeface="Arial"/>
                <a:ea typeface="Lucida Sans Unicode"/>
              </a:rPr>
              <a:t> à capacité d’accueil non limitée dans l’établissement d’origine de votre enfant. </a:t>
            </a:r>
            <a:endParaRPr b="0" lang="fr-FR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622" name="CustomShape 6"/>
          <p:cNvSpPr/>
          <p:nvPr/>
        </p:nvSpPr>
        <p:spPr>
          <a:xfrm>
            <a:off x="5527800" y="6416640"/>
            <a:ext cx="4227840" cy="33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5360" bIns="45360" anchor="b">
            <a:noAutofit/>
          </a:bodyPr>
          <a:p>
            <a:pPr algn="r">
              <a:lnSpc>
                <a:spcPct val="100000"/>
              </a:lnSpc>
            </a:pPr>
            <a:fld id="{56628E6E-4E4A-417E-87DB-6CD17A8B1B3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BCA4D21-048B-4CDB-A84F-C170DC14259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4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9BA87A6-28AA-493F-847A-E83FE7485E63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5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FADC32C-CF78-4383-B4EA-88E0C033246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6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520" cy="2532960"/>
          </a:xfrm>
          <a:prstGeom prst="rect">
            <a:avLst/>
          </a:prstGeom>
          <a:ln w="0">
            <a:noFill/>
          </a:ln>
        </p:spPr>
      </p:sp>
      <p:sp>
        <p:nvSpPr>
          <p:cNvPr id="627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E1CF945-B3F9-44BA-9DE2-A9563DF47B4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040" cy="2567880"/>
          </a:xfrm>
          <a:prstGeom prst="rect">
            <a:avLst/>
          </a:prstGeom>
          <a:ln w="0">
            <a:noFill/>
          </a:ln>
        </p:spPr>
      </p:sp>
      <p:sp>
        <p:nvSpPr>
          <p:cNvPr id="63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31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74C9DD0-70BB-4925-B021-D33469F2693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ABA1E03-7A73-4A27-9DB9-A739E89BCD9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3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63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9036C61-5C65-4F17-A81B-FB84883121D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63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709D47B-F881-4D86-BCD8-82DE3735461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640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41" name="CustomShape 4"/>
          <p:cNvSpPr/>
          <p:nvPr/>
        </p:nvSpPr>
        <p:spPr>
          <a:xfrm>
            <a:off x="4278240" y="10156680"/>
            <a:ext cx="3279960" cy="53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C9B8FAEB-3AFD-4EE8-A737-FCCEE13E61FA}" type="slidenum">
              <a:rPr b="0" lang="fr-FR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CE8744B-7482-4527-AFAA-6998DE30F8A3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2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D11CD28-8D6A-4C3A-9D6D-3E393CFD32A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3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F442E5A-8205-4CBB-AA98-4AA571669B9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4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0800" cy="2571840"/>
          </a:xfrm>
          <a:prstGeom prst="rect">
            <a:avLst/>
          </a:prstGeom>
          <a:ln w="0">
            <a:noFill/>
          </a:ln>
        </p:spPr>
      </p:sp>
      <p:sp>
        <p:nvSpPr>
          <p:cNvPr id="535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F7A1934-2103-44C2-A675-3E1003CF377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43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040" cy="2567880"/>
          </a:xfrm>
          <a:prstGeom prst="rect">
            <a:avLst/>
          </a:prstGeom>
          <a:ln w="0">
            <a:noFill/>
          </a:ln>
        </p:spPr>
      </p:sp>
      <p:sp>
        <p:nvSpPr>
          <p:cNvPr id="64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646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47" name="CustomShape 3"/>
          <p:cNvSpPr/>
          <p:nvPr/>
        </p:nvSpPr>
        <p:spPr>
          <a:xfrm>
            <a:off x="4278240" y="10156680"/>
            <a:ext cx="3279240" cy="53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05A030BE-3796-4E9F-97E2-13B68C41A2F4}" type="slidenum">
              <a:rPr b="0" lang="fr-F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BD93C04-77C8-41C2-92CC-1ADE4F6D2F5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4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BF6712E-C98A-4A9D-B9B6-1DF72472863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9F8EC6E-CECB-48DC-9D76-AABA4DD8F3D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6CDE65E-5FE8-4886-8383-A53186083D2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9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4880" cy="2484720"/>
          </a:xfrm>
          <a:prstGeom prst="rect">
            <a:avLst/>
          </a:prstGeom>
          <a:ln w="0">
            <a:noFill/>
          </a:ln>
        </p:spPr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41A70F4-A1EF-4369-A419-48D7B516898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2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1E05EAF-326F-4484-A334-6E515E2B6ED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3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7A20F53-B961-4FB0-A4D0-4D4B99CDE1D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4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600" cy="2485440"/>
          </a:xfrm>
          <a:prstGeom prst="rect">
            <a:avLst/>
          </a:prstGeom>
          <a:ln w="0">
            <a:noFill/>
          </a:ln>
        </p:spPr>
      </p:sp>
      <p:sp>
        <p:nvSpPr>
          <p:cNvPr id="545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88111FC-B50F-4BDA-B0FE-D8D0E5B7D0D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3B2EFA9-D8AF-48C2-8D4A-528AC5DC4E15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1B7CEE3-5622-4043-AA77-8241D6FF5D3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9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600" cy="2485440"/>
          </a:xfrm>
          <a:prstGeom prst="rect">
            <a:avLst/>
          </a:prstGeom>
          <a:ln w="0">
            <a:noFill/>
          </a:ln>
        </p:spPr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428FD3C-1D0E-49F3-BBCE-D887DD1E68F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5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t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54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47369A3-F5B4-4147-ACA7-F49091B06BA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06FB120-C729-4C01-B624-7C2C8269583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5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320" cy="2567160"/>
          </a:xfrm>
          <a:prstGeom prst="rect">
            <a:avLst/>
          </a:prstGeom>
          <a:ln w="0">
            <a:noFill/>
          </a:ln>
        </p:spPr>
      </p:sp>
      <p:sp>
        <p:nvSpPr>
          <p:cNvPr id="55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58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7A3010E-A97F-4A26-9D00-5F1E6BC76CC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58E1CC1B-95D3-427D-B0C9-CB9BA44DDCA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0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A029509-ECCB-4E59-A0CE-C6C8DDAA076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1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B8E7587-A8CC-4468-8683-CBFDF79B2C3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2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600" cy="2485440"/>
          </a:xfrm>
          <a:prstGeom prst="rect">
            <a:avLst/>
          </a:prstGeom>
          <a:ln w="0">
            <a:noFill/>
          </a:ln>
        </p:spPr>
      </p:sp>
      <p:sp>
        <p:nvSpPr>
          <p:cNvPr id="563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-8640" y="-8640"/>
            <a:ext cx="9169920" cy="6873840"/>
            <a:chOff x="-8640" y="-8640"/>
            <a:chExt cx="9169920" cy="6873840"/>
          </a:xfrm>
        </p:grpSpPr>
        <p:sp>
          <p:nvSpPr>
            <p:cNvPr id="1" name="CustomShape 2"/>
            <p:cNvSpPr/>
            <p:nvPr/>
          </p:nvSpPr>
          <p:spPr>
            <a:xfrm>
              <a:off x="-8640" y="4013280"/>
              <a:ext cx="455760" cy="2851920"/>
            </a:xfrm>
            <a:custGeom>
              <a:avLst/>
              <a:gdLst/>
              <a:ah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V="1">
              <a:off x="5130720" y="4175280"/>
              <a:ext cx="4022280" cy="2682720"/>
            </a:xfrm>
            <a:prstGeom prst="line">
              <a:avLst/>
            </a:prstGeom>
            <a:ln cap="rnd" w="9360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Line 4"/>
            <p:cNvSpPr/>
            <p:nvPr/>
          </p:nvSpPr>
          <p:spPr>
            <a:xfrm>
              <a:off x="7042680" y="0"/>
              <a:ext cx="1218960" cy="6858000"/>
            </a:xfrm>
            <a:prstGeom prst="line">
              <a:avLst/>
            </a:prstGeom>
            <a:ln cap="rnd" w="9360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6891840" y="0"/>
              <a:ext cx="2268000" cy="6865200"/>
            </a:xfrm>
            <a:custGeom>
              <a:avLst/>
              <a:gdLst/>
              <a:ah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7205040" y="-8640"/>
              <a:ext cx="1946880" cy="6865200"/>
            </a:xfrm>
            <a:custGeom>
              <a:avLst/>
              <a:gdLst/>
              <a:ah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6638040" y="3920040"/>
              <a:ext cx="2512080" cy="2936520"/>
            </a:xfrm>
            <a:custGeom>
              <a:avLst/>
              <a:gdLst/>
              <a:ah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7010280" y="-8640"/>
              <a:ext cx="2141280" cy="6865200"/>
            </a:xfrm>
            <a:custGeom>
              <a:avLst/>
              <a:gdLst/>
              <a:ah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8295840" y="-8640"/>
              <a:ext cx="856080" cy="6865200"/>
            </a:xfrm>
            <a:custGeom>
              <a:avLst/>
              <a:gdLst/>
              <a:ah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8094240" y="-8640"/>
              <a:ext cx="1065240" cy="6865200"/>
            </a:xfrm>
            <a:custGeom>
              <a:avLst/>
              <a:gdLst/>
              <a:ah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8068680" y="4893840"/>
              <a:ext cx="1092600" cy="1962720"/>
            </a:xfrm>
            <a:custGeom>
              <a:avLst/>
              <a:gdLst/>
              <a:ah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6.jpeg"/><Relationship Id="rId2" Type="http://schemas.openxmlformats.org/officeDocument/2006/relationships/image" Target="../media/image5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hyperlink" Target="https://conservatoire.toulouse.fr/inscriptions/" TargetMode="Externa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2.wmf"/><Relationship Id="rId2" Type="http://schemas.openxmlformats.org/officeDocument/2006/relationships/image" Target="../media/image63.wmf"/><Relationship Id="rId3" Type="http://schemas.openxmlformats.org/officeDocument/2006/relationships/image" Target="../media/image64.wmf"/><Relationship Id="rId4" Type="http://schemas.openxmlformats.org/officeDocument/2006/relationships/image" Target="../media/image65.wmf"/><Relationship Id="rId5" Type="http://schemas.openxmlformats.org/officeDocument/2006/relationships/image" Target="../media/image66.wmf"/><Relationship Id="rId6" Type="http://schemas.openxmlformats.org/officeDocument/2006/relationships/image" Target="../media/image67.wmf"/><Relationship Id="rId7" Type="http://schemas.openxmlformats.org/officeDocument/2006/relationships/image" Target="../media/image68.wmf"/><Relationship Id="rId8" Type="http://schemas.openxmlformats.org/officeDocument/2006/relationships/image" Target="../media/image69.wmf"/><Relationship Id="rId9" Type="http://schemas.openxmlformats.org/officeDocument/2006/relationships/image" Target="../media/image70.wmf"/><Relationship Id="rId10" Type="http://schemas.openxmlformats.org/officeDocument/2006/relationships/image" Target="../media/image71.wmf"/><Relationship Id="rId11" Type="http://schemas.openxmlformats.org/officeDocument/2006/relationships/image" Target="../media/image72.wmf"/><Relationship Id="rId12" Type="http://schemas.openxmlformats.org/officeDocument/2006/relationships/image" Target="../media/image73.wmf"/><Relationship Id="rId13" Type="http://schemas.openxmlformats.org/officeDocument/2006/relationships/image" Target="../media/image74.wmf"/><Relationship Id="rId14" Type="http://schemas.openxmlformats.org/officeDocument/2006/relationships/image" Target="../media/image75.wmf"/><Relationship Id="rId15" Type="http://schemas.openxmlformats.org/officeDocument/2006/relationships/image" Target="../media/image76.jpeg"/><Relationship Id="rId16" Type="http://schemas.openxmlformats.org/officeDocument/2006/relationships/slideLayout" Target="../slideLayouts/slideLayout1.xml"/><Relationship Id="rId17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image" Target="../media/image84.png"/><Relationship Id="rId9" Type="http://schemas.openxmlformats.org/officeDocument/2006/relationships/image" Target="../media/image85.png"/><Relationship Id="rId10" Type="http://schemas.openxmlformats.org/officeDocument/2006/relationships/image" Target="../media/image86.png"/><Relationship Id="rId11" Type="http://schemas.openxmlformats.org/officeDocument/2006/relationships/image" Target="../media/image87.jpeg"/><Relationship Id="rId12" Type="http://schemas.openxmlformats.org/officeDocument/2006/relationships/image" Target="../media/image88.jpeg"/><Relationship Id="rId13" Type="http://schemas.openxmlformats.org/officeDocument/2006/relationships/image" Target="../media/image89.jpeg"/><Relationship Id="rId14" Type="http://schemas.openxmlformats.org/officeDocument/2006/relationships/image" Target="../media/image90.jpeg"/><Relationship Id="rId15" Type="http://schemas.openxmlformats.org/officeDocument/2006/relationships/slideLayout" Target="../slideLayouts/slideLayout1.xml"/><Relationship Id="rId16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image" Target="../media/image92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9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9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96.png"/><Relationship Id="rId2" Type="http://schemas.openxmlformats.org/officeDocument/2006/relationships/image" Target="../media/image9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hyperlink" Target="https://www.horizons21.fr/" TargetMode="External"/><Relationship Id="rId2" Type="http://schemas.openxmlformats.org/officeDocument/2006/relationships/hyperlink" Target="http://www.onisep.fr/" TargetMode="External"/><Relationship Id="rId3" Type="http://schemas.openxmlformats.org/officeDocument/2006/relationships/image" Target="../media/image98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image" Target="../media/image104.png"/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07.png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4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10.png"/><Relationship Id="rId2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1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12.jpeg"/><Relationship Id="rId2" Type="http://schemas.openxmlformats.org/officeDocument/2006/relationships/image" Target="../media/image113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slideLayout" Target="../slideLayouts/slideLayout1.xml"/><Relationship Id="rId15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slideLayout" Target="../slideLayouts/slideLayout1.xml"/><Relationship Id="rId1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0" Type="http://schemas.openxmlformats.org/officeDocument/2006/relationships/image" Target="../media/image41.png"/><Relationship Id="rId11" Type="http://schemas.openxmlformats.org/officeDocument/2006/relationships/slideLayout" Target="../slideLayouts/slideLayout1.xml"/><Relationship Id="rId1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827640" y="4076640"/>
            <a:ext cx="7559280" cy="208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90000"/>
              </a:lnSpc>
              <a:spcBef>
                <a:spcPts val="601"/>
              </a:spcBef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Psychologues spécialisées conseil en orientation au lycée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  <a:p>
            <a:pPr marL="343080" indent="-342360" algn="ctr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Mme TAPIOU: 201-202-203-204-205-206-207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  <a:p>
            <a:pPr marL="343080" indent="-342360" algn="ctr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Mme CARLIER : 208-209-210-211-212-213-214-215-216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</p:txBody>
      </p:sp>
      <p:pic>
        <p:nvPicPr>
          <p:cNvPr id="56" name="Picture 2" descr=""/>
          <p:cNvPicPr/>
          <p:nvPr/>
        </p:nvPicPr>
        <p:blipFill>
          <a:blip r:embed="rId1"/>
          <a:stretch/>
        </p:blipFill>
        <p:spPr>
          <a:xfrm>
            <a:off x="658800" y="384120"/>
            <a:ext cx="7904160" cy="3802320"/>
          </a:xfrm>
          <a:prstGeom prst="rect">
            <a:avLst/>
          </a:prstGeom>
          <a:ln w="0">
            <a:noFill/>
          </a:ln>
        </p:spPr>
      </p:pic>
      <p:pic>
        <p:nvPicPr>
          <p:cNvPr id="57" name="Picture 3" descr=""/>
          <p:cNvPicPr/>
          <p:nvPr/>
        </p:nvPicPr>
        <p:blipFill>
          <a:blip r:embed="rId2"/>
          <a:stretch/>
        </p:blipFill>
        <p:spPr>
          <a:xfrm>
            <a:off x="251640" y="380880"/>
            <a:ext cx="1538280" cy="147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Table 1"/>
          <p:cNvGraphicFramePr/>
          <p:nvPr/>
        </p:nvGraphicFramePr>
        <p:xfrm>
          <a:off x="206280" y="1557360"/>
          <a:ext cx="5950800" cy="4628520"/>
        </p:xfrm>
        <a:graphic>
          <a:graphicData uri="http://schemas.openxmlformats.org/drawingml/2006/table">
            <a:tbl>
              <a:tblPr/>
              <a:tblGrid>
                <a:gridCol w="2938320"/>
                <a:gridCol w="1263600"/>
                <a:gridCol w="1749240"/>
              </a:tblGrid>
              <a:tr h="5000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communs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Français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Philosophie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Histoire-Géographie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106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Langues vivantes A et B (LVA langue étrangère, LVB langue étrangère ou régionale)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d’etlv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d’etlv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Education physique et sportive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moral et civique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7400">
                <a:tc>
                  <a:txBody>
                    <a:bodyPr lIns="68760" rIns="6876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</a:tbl>
          </a:graphicData>
        </a:graphic>
      </p:graphicFrame>
      <p:sp>
        <p:nvSpPr>
          <p:cNvPr id="158" name="CustomShape 2"/>
          <p:cNvSpPr/>
          <p:nvPr/>
        </p:nvSpPr>
        <p:spPr>
          <a:xfrm>
            <a:off x="0" y="0"/>
            <a:ext cx="3845160" cy="120204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00003a"/>
              </a:gs>
              <a:gs pos="100000">
                <a:srgbClr val="265a9a"/>
              </a:gs>
            </a:gsLst>
            <a:lin ang="5400000"/>
          </a:gradFill>
          <a:ln w="0">
            <a:noFill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9" name="CustomShape 3"/>
          <p:cNvSpPr/>
          <p:nvPr/>
        </p:nvSpPr>
        <p:spPr>
          <a:xfrm>
            <a:off x="189000" y="174600"/>
            <a:ext cx="3587760" cy="80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95000"/>
              </a:lnSpc>
            </a:pPr>
            <a:r>
              <a:rPr b="1" i="1" lang="fr-FR" sz="2800" spc="-1" strike="noStrike">
                <a:solidFill>
                  <a:srgbClr val="f2f2f2"/>
                </a:solidFill>
                <a:latin typeface="Tahoma"/>
                <a:ea typeface="Lucida Sans Unicode"/>
              </a:rPr>
              <a:t>La Voie Technologique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0" name="CustomShape 4"/>
          <p:cNvSpPr/>
          <p:nvPr/>
        </p:nvSpPr>
        <p:spPr>
          <a:xfrm flipH="1" flipV="1" rot="10800000">
            <a:off x="3130200" y="4076280"/>
            <a:ext cx="3022920" cy="30636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ETLV : Enseignement techno en LV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61" name="CustomShape 5"/>
          <p:cNvSpPr/>
          <p:nvPr/>
        </p:nvSpPr>
        <p:spPr>
          <a:xfrm>
            <a:off x="6432480" y="1916280"/>
            <a:ext cx="2503800" cy="4062600"/>
          </a:xfrm>
          <a:prstGeom prst="rect">
            <a:avLst/>
          </a:prstGeom>
          <a:solidFill>
            <a:srgbClr val="ffffff"/>
          </a:solidFill>
          <a:ln w="50760">
            <a:solidFill>
              <a:srgbClr val="5fa326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b="0" lang="fr-FR" sz="44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de spécialité déterminés par la série :</a:t>
            </a: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3 EN PREMIERE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2 En TERMINALE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2c3f71"/>
                </a:solidFill>
                <a:latin typeface="Arial"/>
                <a:ea typeface="DejaVu Sans"/>
              </a:rPr>
              <a:t>(15h à 18h au total)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nodeType="clickEffect" fill="hold">
                      <p:stCondLst>
                        <p:cond delay="indefinite"/>
                      </p:stCondLst>
                      <p:childTnLst>
                        <p:par>
                          <p:cTn id="14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20098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63" name="Table 1"/>
          <p:cNvGraphicFramePr/>
          <p:nvPr/>
        </p:nvGraphicFramePr>
        <p:xfrm>
          <a:off x="6705720" y="3068640"/>
          <a:ext cx="2136240" cy="3330000"/>
        </p:xfrm>
        <a:graphic>
          <a:graphicData uri="http://schemas.openxmlformats.org/drawingml/2006/table">
            <a:tbl>
              <a:tblPr/>
              <a:tblGrid>
                <a:gridCol w="2136600"/>
              </a:tblGrid>
              <a:tr h="38232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94804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le fonctionnement des entreprises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outils de communication et de bureautique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l’organisation et de la communication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4" name="Table 2"/>
          <p:cNvGraphicFramePr/>
          <p:nvPr/>
        </p:nvGraphicFramePr>
        <p:xfrm>
          <a:off x="395280" y="1484280"/>
          <a:ext cx="5869800" cy="5294880"/>
        </p:xfrm>
        <a:graphic>
          <a:graphicData uri="http://schemas.openxmlformats.org/drawingml/2006/table">
            <a:tbl>
              <a:tblPr/>
              <a:tblGrid>
                <a:gridCol w="3389040"/>
                <a:gridCol w="1143000"/>
                <a:gridCol w="1338120"/>
              </a:tblGrid>
              <a:tr h="75852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20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465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Droit et économie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  <a:tr h="498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de gestion et numérique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8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  <a:tr h="264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Management, sciences de gestion et numérique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Tle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et finance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Mercatique (marketing)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Ressources humaines et communication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de gestion (Lycée Ozenne…)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3445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</a:tbl>
          </a:graphicData>
        </a:graphic>
      </p:graphicFrame>
      <p:pic>
        <p:nvPicPr>
          <p:cNvPr id="165" name="Picture 76" descr=""/>
          <p:cNvPicPr/>
          <p:nvPr/>
        </p:nvPicPr>
        <p:blipFill>
          <a:blip r:embed="rId2"/>
          <a:srcRect l="0" t="0" r="3346" b="9972"/>
          <a:stretch/>
        </p:blipFill>
        <p:spPr>
          <a:xfrm>
            <a:off x="6541920" y="187200"/>
            <a:ext cx="2462400" cy="209556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3"/>
          <p:cNvSpPr/>
          <p:nvPr/>
        </p:nvSpPr>
        <p:spPr>
          <a:xfrm>
            <a:off x="577800" y="152892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2414520" y="187200"/>
            <a:ext cx="4097520" cy="94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Management et de la Gestion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8" name="Picture 79" descr=""/>
          <p:cNvPicPr/>
          <p:nvPr/>
        </p:nvPicPr>
        <p:blipFill>
          <a:blip r:embed="rId3"/>
          <a:stretch/>
        </p:blipFill>
        <p:spPr>
          <a:xfrm>
            <a:off x="-534960" y="0"/>
            <a:ext cx="3862440" cy="1717920"/>
          </a:xfrm>
          <a:prstGeom prst="rect">
            <a:avLst/>
          </a:prstGeom>
          <a:ln w="0">
            <a:noFill/>
          </a:ln>
        </p:spPr>
      </p:pic>
      <p:sp>
        <p:nvSpPr>
          <p:cNvPr id="169" name="CustomShape 5"/>
          <p:cNvSpPr/>
          <p:nvPr/>
        </p:nvSpPr>
        <p:spPr>
          <a:xfrm>
            <a:off x="2500200" y="1055520"/>
            <a:ext cx="428940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Lautrec; Naves; Hessel…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" descr=""/>
          <p:cNvPicPr/>
          <p:nvPr/>
        </p:nvPicPr>
        <p:blipFill>
          <a:blip r:embed="rId1"/>
          <a:stretch/>
        </p:blipFill>
        <p:spPr>
          <a:xfrm>
            <a:off x="0" y="171360"/>
            <a:ext cx="9142560" cy="20034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1" name="Table 1"/>
          <p:cNvGraphicFramePr/>
          <p:nvPr/>
        </p:nvGraphicFramePr>
        <p:xfrm>
          <a:off x="6877080" y="3527280"/>
          <a:ext cx="2137680" cy="2724840"/>
        </p:xfrm>
        <a:graphic>
          <a:graphicData uri="http://schemas.openxmlformats.org/drawingml/2006/table">
            <a:tbl>
              <a:tblPr/>
              <a:tblGrid>
                <a:gridCol w="2138040"/>
              </a:tblGrid>
              <a:tr h="382320"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42880">
                <a:tc>
                  <a:txBody>
                    <a:bodyPr lIns="68760" rIns="6876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systèmes techniques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Curiosité pour les technologies nouvelles, pour la fabrication, la conception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2" name="Table 2"/>
          <p:cNvGraphicFramePr/>
          <p:nvPr/>
        </p:nvGraphicFramePr>
        <p:xfrm>
          <a:off x="131760" y="1711440"/>
          <a:ext cx="6514560" cy="5106600"/>
        </p:xfrm>
        <a:graphic>
          <a:graphicData uri="http://schemas.openxmlformats.org/drawingml/2006/table">
            <a:tbl>
              <a:tblPr/>
              <a:tblGrid>
                <a:gridCol w="3760560"/>
                <a:gridCol w="1268280"/>
                <a:gridCol w="1486080"/>
              </a:tblGrid>
              <a:tr h="68148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4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 et développement durable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  <a:tr h="26316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Ingénierie, innovation et développement durable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Tle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Architecture et construction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Energies et environnement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et écoconception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et numérique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2775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</a:tbl>
          </a:graphicData>
        </a:graphic>
      </p:graphicFrame>
      <p:pic>
        <p:nvPicPr>
          <p:cNvPr id="173" name="Picture 76" descr=""/>
          <p:cNvPicPr/>
          <p:nvPr/>
        </p:nvPicPr>
        <p:blipFill>
          <a:blip r:embed="rId2"/>
          <a:stretch/>
        </p:blipFill>
        <p:spPr>
          <a:xfrm>
            <a:off x="6875640" y="115920"/>
            <a:ext cx="2135160" cy="2481480"/>
          </a:xfrm>
          <a:prstGeom prst="rect">
            <a:avLst/>
          </a:prstGeom>
          <a:ln w="0">
            <a:noFill/>
          </a:ln>
        </p:spPr>
      </p:pic>
      <p:sp>
        <p:nvSpPr>
          <p:cNvPr id="174" name="CustomShape 3"/>
          <p:cNvSpPr/>
          <p:nvPr/>
        </p:nvSpPr>
        <p:spPr>
          <a:xfrm>
            <a:off x="204840" y="17524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2452680" y="1122480"/>
            <a:ext cx="428940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Déodat ; Hessel (sauf AC)…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 flipH="1">
            <a:off x="1981440" y="19224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de l’Industrie et du Développement Durable 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77" name="Picture 80" descr=""/>
          <p:cNvPicPr/>
          <p:nvPr/>
        </p:nvPicPr>
        <p:blipFill>
          <a:blip r:embed="rId3"/>
          <a:stretch/>
        </p:blipFill>
        <p:spPr>
          <a:xfrm>
            <a:off x="-458640" y="318960"/>
            <a:ext cx="3368880" cy="160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1" descr=""/>
          <p:cNvPicPr/>
          <p:nvPr/>
        </p:nvPicPr>
        <p:blipFill>
          <a:blip r:embed="rId1"/>
          <a:stretch/>
        </p:blipFill>
        <p:spPr>
          <a:xfrm>
            <a:off x="92160" y="0"/>
            <a:ext cx="9142560" cy="15526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9" name="Table 1"/>
          <p:cNvGraphicFramePr/>
          <p:nvPr/>
        </p:nvGraphicFramePr>
        <p:xfrm>
          <a:off x="223920" y="2530440"/>
          <a:ext cx="5853960" cy="3537360"/>
        </p:xfrm>
        <a:graphic>
          <a:graphicData uri="http://schemas.openxmlformats.org/drawingml/2006/table">
            <a:tbl>
              <a:tblPr/>
              <a:tblGrid>
                <a:gridCol w="3047760"/>
                <a:gridCol w="1344600"/>
                <a:gridCol w="1461960"/>
              </a:tblGrid>
              <a:tr h="86184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 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techniques sanitaires et sociales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pour la santé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Biologie et physiopathologie humaines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Chimie, biologie et physiopathologie humaines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7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0" name="Table 2"/>
          <p:cNvGraphicFramePr/>
          <p:nvPr/>
        </p:nvGraphicFramePr>
        <p:xfrm>
          <a:off x="6372360" y="3068640"/>
          <a:ext cx="2682360" cy="2733120"/>
        </p:xfrm>
        <a:graphic>
          <a:graphicData uri="http://schemas.openxmlformats.org/drawingml/2006/table">
            <a:tbl>
              <a:tblPr/>
              <a:tblGrid>
                <a:gridCol w="2682720"/>
              </a:tblGrid>
              <a:tr h="3664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6700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des relations humaines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 travail sanitaire et social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d’initiative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du contact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Aptitude à communiquer et à travailler en équipe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pic>
        <p:nvPicPr>
          <p:cNvPr id="181" name="Picture 76" descr=""/>
          <p:cNvPicPr/>
          <p:nvPr/>
        </p:nvPicPr>
        <p:blipFill>
          <a:blip r:embed="rId2"/>
          <a:stretch/>
        </p:blipFill>
        <p:spPr>
          <a:xfrm>
            <a:off x="6948360" y="77760"/>
            <a:ext cx="2009880" cy="1887840"/>
          </a:xfrm>
          <a:prstGeom prst="rect">
            <a:avLst/>
          </a:prstGeom>
          <a:ln w="0">
            <a:noFill/>
          </a:ln>
        </p:spPr>
      </p:pic>
      <p:sp>
        <p:nvSpPr>
          <p:cNvPr id="182" name="CustomShape 3"/>
          <p:cNvSpPr/>
          <p:nvPr/>
        </p:nvSpPr>
        <p:spPr>
          <a:xfrm>
            <a:off x="345960" y="253044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3159000" y="1415880"/>
            <a:ext cx="3457800" cy="64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Stéphane Hessel, Raymond Naves, Joséphine Baker 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4" name="CustomShape 5"/>
          <p:cNvSpPr/>
          <p:nvPr/>
        </p:nvSpPr>
        <p:spPr>
          <a:xfrm flipH="1">
            <a:off x="2302200" y="403200"/>
            <a:ext cx="453564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la santé et du social 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85" name="Picture 80" descr=""/>
          <p:cNvPicPr/>
          <p:nvPr/>
        </p:nvPicPr>
        <p:blipFill>
          <a:blip r:embed="rId3"/>
          <a:stretch/>
        </p:blipFill>
        <p:spPr>
          <a:xfrm>
            <a:off x="-246240" y="209520"/>
            <a:ext cx="3741840" cy="2102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20098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87" name="Table 1"/>
          <p:cNvGraphicFramePr/>
          <p:nvPr/>
        </p:nvGraphicFramePr>
        <p:xfrm>
          <a:off x="6516720" y="2836800"/>
          <a:ext cx="2493360" cy="2813760"/>
        </p:xfrm>
        <a:graphic>
          <a:graphicData uri="http://schemas.openxmlformats.org/drawingml/2006/table">
            <a:tbl>
              <a:tblPr/>
              <a:tblGrid>
                <a:gridCol w="2493720"/>
              </a:tblGrid>
              <a:tr h="41400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40012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Travail d’équipe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la manipulation, la démarche expérimentale en laboratoire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l’observation, rigueur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8" name="Table 2"/>
          <p:cNvGraphicFramePr/>
          <p:nvPr/>
        </p:nvGraphicFramePr>
        <p:xfrm>
          <a:off x="395280" y="2205000"/>
          <a:ext cx="5814360" cy="4078440"/>
        </p:xfrm>
        <a:graphic>
          <a:graphicData uri="http://schemas.openxmlformats.org/drawingml/2006/table">
            <a:tbl>
              <a:tblPr/>
              <a:tblGrid>
                <a:gridCol w="3349440"/>
                <a:gridCol w="1134720"/>
                <a:gridCol w="1330560"/>
              </a:tblGrid>
              <a:tr h="57456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1ère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745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- biologie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1149120"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i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en 1</a:t>
                      </a:r>
                      <a:r>
                        <a:rPr b="1" i="1" lang="fr-FR" sz="1800" spc="-1" strike="noStrike" u="sng" baseline="30000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i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Biotechnologie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1149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– biologie –biotechnologie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189" name="Picture 76" descr=""/>
          <p:cNvPicPr/>
          <p:nvPr/>
        </p:nvPicPr>
        <p:blipFill>
          <a:blip r:embed="rId2"/>
          <a:stretch/>
        </p:blipFill>
        <p:spPr>
          <a:xfrm>
            <a:off x="6516720" y="131760"/>
            <a:ext cx="2482920" cy="1873440"/>
          </a:xfrm>
          <a:prstGeom prst="rect">
            <a:avLst/>
          </a:prstGeom>
          <a:ln w="0">
            <a:noFill/>
          </a:ln>
        </p:spPr>
      </p:pic>
      <p:sp>
        <p:nvSpPr>
          <p:cNvPr id="190" name="CustomShape 3"/>
          <p:cNvSpPr/>
          <p:nvPr/>
        </p:nvSpPr>
        <p:spPr>
          <a:xfrm>
            <a:off x="2627280" y="1306440"/>
            <a:ext cx="338328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Hessel (Biotechnologie) ;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            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Déodat (Physique)…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 flipH="1">
            <a:off x="2302200" y="403200"/>
            <a:ext cx="453564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Laboratoire 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407880" y="214776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93" name="Picture 80" descr=""/>
          <p:cNvPicPr/>
          <p:nvPr/>
        </p:nvPicPr>
        <p:blipFill>
          <a:blip r:embed="rId3"/>
          <a:stretch/>
        </p:blipFill>
        <p:spPr>
          <a:xfrm>
            <a:off x="-555480" y="190440"/>
            <a:ext cx="3737160" cy="210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Table 1"/>
          <p:cNvGraphicFramePr/>
          <p:nvPr/>
        </p:nvGraphicFramePr>
        <p:xfrm>
          <a:off x="6540480" y="2952720"/>
          <a:ext cx="2491920" cy="3117240"/>
        </p:xfrm>
        <a:graphic>
          <a:graphicData uri="http://schemas.openxmlformats.org/drawingml/2006/table">
            <a:tbl>
              <a:tblPr/>
              <a:tblGrid>
                <a:gridCol w="2492280"/>
              </a:tblGrid>
              <a:tr h="4665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65104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applications de l’art : graphisme, mode, design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la conception et la réalisation d’objets ou d’espaces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créatif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5" name="Table 2"/>
          <p:cNvGraphicFramePr/>
          <p:nvPr/>
        </p:nvGraphicFramePr>
        <p:xfrm>
          <a:off x="130320" y="2924280"/>
          <a:ext cx="6219000" cy="3160080"/>
        </p:xfrm>
        <a:graphic>
          <a:graphicData uri="http://schemas.openxmlformats.org/drawingml/2006/table">
            <a:tbl>
              <a:tblPr/>
              <a:tblGrid>
                <a:gridCol w="3385800"/>
                <a:gridCol w="1365120"/>
                <a:gridCol w="1468440"/>
              </a:tblGrid>
              <a:tr h="859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SPECIALITE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Outils et langages numériques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Design et métiers d’art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Analyse et méthodes en design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6519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Conception et création en design et métiers d’art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196" name="Picture 85" descr=""/>
          <p:cNvPicPr/>
          <p:nvPr/>
        </p:nvPicPr>
        <p:blipFill>
          <a:blip r:embed="rId1"/>
          <a:stretch/>
        </p:blipFill>
        <p:spPr>
          <a:xfrm>
            <a:off x="-324000" y="255600"/>
            <a:ext cx="3040200" cy="1587600"/>
          </a:xfrm>
          <a:prstGeom prst="rect">
            <a:avLst/>
          </a:prstGeom>
          <a:ln w="0">
            <a:noFill/>
          </a:ln>
        </p:spPr>
      </p:pic>
      <p:sp>
        <p:nvSpPr>
          <p:cNvPr id="197" name="CustomShape 3"/>
          <p:cNvSpPr/>
          <p:nvPr/>
        </p:nvSpPr>
        <p:spPr>
          <a:xfrm flipH="1">
            <a:off x="1940040" y="52056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Design et des Arts Appliqués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2666880" y="1617840"/>
            <a:ext cx="304020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Arènes, Joséphine Baker…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99" name="Picture 88" descr=""/>
          <p:cNvPicPr/>
          <p:nvPr/>
        </p:nvPicPr>
        <p:blipFill>
          <a:blip r:embed="rId2"/>
          <a:srcRect l="25984" t="33194" r="39563" b="17781"/>
          <a:stretch/>
        </p:blipFill>
        <p:spPr>
          <a:xfrm>
            <a:off x="6477120" y="345960"/>
            <a:ext cx="2519640" cy="2013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Table 1"/>
          <p:cNvGraphicFramePr/>
          <p:nvPr/>
        </p:nvGraphicFramePr>
        <p:xfrm>
          <a:off x="6348240" y="3965400"/>
          <a:ext cx="2796480" cy="2235960"/>
        </p:xfrm>
        <a:graphic>
          <a:graphicData uri="http://schemas.openxmlformats.org/drawingml/2006/table">
            <a:tbl>
              <a:tblPr/>
              <a:tblGrid>
                <a:gridCol w="2796840"/>
              </a:tblGrid>
              <a:tr h="3664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18698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  <a:spcBef>
                          <a:spcPts val="201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Elèves motivés par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La nature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l’environnement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L’agroalimentaire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1" name="Table 2"/>
          <p:cNvGraphicFramePr/>
          <p:nvPr/>
        </p:nvGraphicFramePr>
        <p:xfrm>
          <a:off x="108000" y="3306600"/>
          <a:ext cx="6050880" cy="3410640"/>
        </p:xfrm>
        <a:graphic>
          <a:graphicData uri="http://schemas.openxmlformats.org/drawingml/2006/table">
            <a:tbl>
              <a:tblPr/>
              <a:tblGrid>
                <a:gridCol w="3889080"/>
                <a:gridCol w="936360"/>
                <a:gridCol w="1225800"/>
              </a:tblGrid>
              <a:tr h="58716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8539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des ressources et de l’alimentation </a:t>
                      </a: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(Gestion des ressources naturelles, Physique – Chimie, Biologie)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664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Territoires et société </a:t>
                      </a: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(SES)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 rowSpan="2"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11887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Technologie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: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Aménagement, Production, Agroéquipement, Services, Transformation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 vMerge="1">
                  <a:tcPr anchor="t" marL="90000" marR="90000">
                    <a:solidFill>
                      <a:srgbClr val="729fcf"/>
                    </a:solidFill>
                  </a:tcPr>
                </a:tc>
              </a:tr>
              <a:tr h="4147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Total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12h15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11h15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</a:tbl>
          </a:graphicData>
        </a:graphic>
      </p:graphicFrame>
      <p:sp>
        <p:nvSpPr>
          <p:cNvPr id="202" name="CustomShape 3"/>
          <p:cNvSpPr/>
          <p:nvPr/>
        </p:nvSpPr>
        <p:spPr>
          <a:xfrm>
            <a:off x="316080" y="1768320"/>
            <a:ext cx="8645760" cy="134100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ff0000"/>
                </a:solidFill>
                <a:uFillTx/>
                <a:latin typeface="Arial"/>
                <a:ea typeface="DejaVu Sans"/>
              </a:rPr>
              <a:t>Spécificités du tronc commun :</a:t>
            </a:r>
            <a:endParaRPr b="0" lang="fr-FR" sz="1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Un poids plus important accordé au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français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(3h30 au lieu de 3h)</a:t>
            </a:r>
            <a:endParaRPr b="0" lang="fr-FR" sz="16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Des enseignements obligatoires en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éducation socioculturelle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culture et société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- 1h) et en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informatique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(0h30)</a:t>
            </a:r>
            <a:endParaRPr b="0" lang="fr-FR" sz="16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Des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stages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individuels et collectifs 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03" name="Picture 63" descr=""/>
          <p:cNvPicPr/>
          <p:nvPr/>
        </p:nvPicPr>
        <p:blipFill>
          <a:blip r:embed="rId1"/>
          <a:srcRect l="35058" t="0" r="0" b="9745"/>
          <a:stretch/>
        </p:blipFill>
        <p:spPr>
          <a:xfrm>
            <a:off x="7093080" y="163440"/>
            <a:ext cx="1868760" cy="1509840"/>
          </a:xfrm>
          <a:prstGeom prst="rect">
            <a:avLst/>
          </a:prstGeom>
          <a:ln w="0">
            <a:noFill/>
          </a:ln>
        </p:spPr>
      </p:pic>
      <p:sp>
        <p:nvSpPr>
          <p:cNvPr id="204" name="CustomShape 4"/>
          <p:cNvSpPr/>
          <p:nvPr/>
        </p:nvSpPr>
        <p:spPr>
          <a:xfrm>
            <a:off x="2557440" y="1163520"/>
            <a:ext cx="446112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Ondes; Auzeville (Castanet-Tolosan)…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05" name="Picture 65" descr=""/>
          <p:cNvPicPr/>
          <p:nvPr/>
        </p:nvPicPr>
        <p:blipFill>
          <a:blip r:embed="rId2"/>
          <a:stretch/>
        </p:blipFill>
        <p:spPr>
          <a:xfrm>
            <a:off x="-684360" y="-130320"/>
            <a:ext cx="4064040" cy="2237040"/>
          </a:xfrm>
          <a:prstGeom prst="rect">
            <a:avLst/>
          </a:prstGeom>
          <a:ln w="0">
            <a:noFill/>
          </a:ln>
        </p:spPr>
      </p:pic>
      <p:sp>
        <p:nvSpPr>
          <p:cNvPr id="206" name="CustomShape 5"/>
          <p:cNvSpPr/>
          <p:nvPr/>
        </p:nvSpPr>
        <p:spPr>
          <a:xfrm>
            <a:off x="328680" y="32878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07" name="CustomShape 6"/>
          <p:cNvSpPr/>
          <p:nvPr/>
        </p:nvSpPr>
        <p:spPr>
          <a:xfrm flipH="1">
            <a:off x="2556000" y="227160"/>
            <a:ext cx="453420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l’Agronomie et du vivant 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" name="Table 1"/>
          <p:cNvGraphicFramePr/>
          <p:nvPr/>
        </p:nvGraphicFramePr>
        <p:xfrm>
          <a:off x="6257880" y="2662200"/>
          <a:ext cx="2796480" cy="4044240"/>
        </p:xfrm>
        <a:graphic>
          <a:graphicData uri="http://schemas.openxmlformats.org/drawingml/2006/table">
            <a:tbl>
              <a:tblPr/>
              <a:tblGrid>
                <a:gridCol w="2796840"/>
              </a:tblGrid>
              <a:tr h="37620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366840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attirés par la gestion hôtelière et la restauration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Etre rigoureux, méthodique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Volontaire et esprit de persévérance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Autonomie et sens des responsabilités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du travail en équipe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Résistance physique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9" name="Table 2"/>
          <p:cNvGraphicFramePr/>
          <p:nvPr/>
        </p:nvGraphicFramePr>
        <p:xfrm>
          <a:off x="316080" y="2685960"/>
          <a:ext cx="5842800" cy="3994920"/>
        </p:xfrm>
        <a:graphic>
          <a:graphicData uri="http://schemas.openxmlformats.org/drawingml/2006/table">
            <a:tbl>
              <a:tblPr/>
              <a:tblGrid>
                <a:gridCol w="3373200"/>
                <a:gridCol w="1136520"/>
                <a:gridCol w="1333440"/>
              </a:tblGrid>
              <a:tr h="75132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20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832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 – gestion hôtelière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46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scientifique alimentation environnement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5832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1163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 – enseignement scientifique alimentation-environnement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210" name="Picture 75" descr=""/>
          <p:cNvPicPr/>
          <p:nvPr/>
        </p:nvPicPr>
        <p:blipFill>
          <a:blip r:embed="rId1"/>
          <a:stretch/>
        </p:blipFill>
        <p:spPr>
          <a:xfrm>
            <a:off x="7020000" y="260280"/>
            <a:ext cx="1800360" cy="1839960"/>
          </a:xfrm>
          <a:prstGeom prst="rect">
            <a:avLst/>
          </a:prstGeom>
          <a:ln w="0">
            <a:noFill/>
          </a:ln>
        </p:spPr>
      </p:pic>
      <p:sp>
        <p:nvSpPr>
          <p:cNvPr id="211" name="CustomShape 3"/>
          <p:cNvSpPr/>
          <p:nvPr/>
        </p:nvSpPr>
        <p:spPr>
          <a:xfrm>
            <a:off x="316080" y="1450800"/>
            <a:ext cx="6612120" cy="10065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Possibilité d’intégrer la 1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ère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STHR « accueil » après une 2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nde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GT :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Dossier cf site à rendre avant le 10/06/25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Un stage en entreprise (4 semaines) à faire pendant l’été.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 </a:t>
            </a: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Un autre stage de 4 semaines pendant la 1</a:t>
            </a:r>
            <a:r>
              <a:rPr b="0" lang="fr-FR" sz="1400" spc="-1" strike="noStrike" baseline="30000">
                <a:solidFill>
                  <a:srgbClr val="0d0d0d"/>
                </a:solidFill>
                <a:latin typeface="Arial"/>
                <a:ea typeface="DejaVu Sans"/>
              </a:rPr>
              <a:t>ère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2" name="CustomShape 4"/>
          <p:cNvSpPr/>
          <p:nvPr/>
        </p:nvSpPr>
        <p:spPr>
          <a:xfrm>
            <a:off x="3335400" y="1006560"/>
            <a:ext cx="3040200" cy="36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Occitanie à Toulouse…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13" name="Picture 78" descr=""/>
          <p:cNvPicPr/>
          <p:nvPr/>
        </p:nvPicPr>
        <p:blipFill>
          <a:blip r:embed="rId2"/>
          <a:stretch/>
        </p:blipFill>
        <p:spPr>
          <a:xfrm>
            <a:off x="-506520" y="-44280"/>
            <a:ext cx="3741840" cy="1743120"/>
          </a:xfrm>
          <a:prstGeom prst="rect">
            <a:avLst/>
          </a:prstGeom>
          <a:ln w="0">
            <a:noFill/>
          </a:ln>
        </p:spPr>
      </p:pic>
      <p:sp>
        <p:nvSpPr>
          <p:cNvPr id="214" name="CustomShape 5"/>
          <p:cNvSpPr/>
          <p:nvPr/>
        </p:nvSpPr>
        <p:spPr>
          <a:xfrm flipH="1">
            <a:off x="2392560" y="17604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l’Hôtellerie et de la Restauration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5" name="CustomShape 6"/>
          <p:cNvSpPr/>
          <p:nvPr/>
        </p:nvSpPr>
        <p:spPr>
          <a:xfrm>
            <a:off x="316080" y="2685960"/>
            <a:ext cx="330516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d0d0d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d0d0d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Table 1"/>
          <p:cNvGraphicFramePr/>
          <p:nvPr/>
        </p:nvGraphicFramePr>
        <p:xfrm>
          <a:off x="6829560" y="3363840"/>
          <a:ext cx="2212560" cy="2680200"/>
        </p:xfrm>
        <a:graphic>
          <a:graphicData uri="http://schemas.openxmlformats.org/drawingml/2006/table">
            <a:tbl>
              <a:tblPr/>
              <a:tblGrid>
                <a:gridCol w="2212920"/>
              </a:tblGrid>
              <a:tr h="34272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37840">
                <a:tc>
                  <a:txBody>
                    <a:bodyPr lIns="68400" rIns="68400" anchor="t">
                      <a:noAutofit/>
                    </a:bodyPr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motivés possédant des compétences artistiques avérées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224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Cours de pratique artistique assurés au conservatoire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7" name="Table 2"/>
          <p:cNvGraphicFramePr/>
          <p:nvPr/>
        </p:nvGraphicFramePr>
        <p:xfrm>
          <a:off x="111240" y="3147840"/>
          <a:ext cx="6622200" cy="3469320"/>
        </p:xfrm>
        <a:graphic>
          <a:graphicData uri="http://schemas.openxmlformats.org/drawingml/2006/table">
            <a:tbl>
              <a:tblPr/>
              <a:tblGrid>
                <a:gridCol w="3665520"/>
                <a:gridCol w="1334880"/>
                <a:gridCol w="1622160"/>
              </a:tblGrid>
              <a:tr h="859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SPECIALITE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85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Economie, droit et environnement du spectacle vivant.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85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Culture et sciences chorégraphiques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musicales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70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Pratique chorégraphique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ou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musicale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218" name="Picture 65" descr=""/>
          <p:cNvPicPr/>
          <p:nvPr/>
        </p:nvPicPr>
        <p:blipFill>
          <a:blip r:embed="rId1"/>
          <a:stretch/>
        </p:blipFill>
        <p:spPr>
          <a:xfrm>
            <a:off x="-458640" y="0"/>
            <a:ext cx="3454560" cy="1851120"/>
          </a:xfrm>
          <a:prstGeom prst="rect">
            <a:avLst/>
          </a:prstGeom>
          <a:ln w="0">
            <a:noFill/>
          </a:ln>
        </p:spPr>
      </p:pic>
      <p:pic>
        <p:nvPicPr>
          <p:cNvPr id="219" name="Picture 66" descr=""/>
          <p:cNvPicPr/>
          <p:nvPr/>
        </p:nvPicPr>
        <p:blipFill>
          <a:blip r:embed="rId2"/>
          <a:stretch/>
        </p:blipFill>
        <p:spPr>
          <a:xfrm>
            <a:off x="6310080" y="69120"/>
            <a:ext cx="2475000" cy="1484640"/>
          </a:xfrm>
          <a:prstGeom prst="rect">
            <a:avLst/>
          </a:prstGeom>
          <a:ln w="0">
            <a:noFill/>
          </a:ln>
        </p:spPr>
      </p:pic>
      <p:sp>
        <p:nvSpPr>
          <p:cNvPr id="220" name="CustomShape 3"/>
          <p:cNvSpPr/>
          <p:nvPr/>
        </p:nvSpPr>
        <p:spPr>
          <a:xfrm flipH="1">
            <a:off x="1905120" y="268200"/>
            <a:ext cx="4534200" cy="137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Théâtre, de la Musique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et de la Danse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869920" y="717480"/>
            <a:ext cx="247500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Saint Sernin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317880" y="1716120"/>
            <a:ext cx="8561520" cy="131040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333333"/>
                </a:solidFill>
                <a:latin typeface="Arial"/>
                <a:ea typeface="DejaVu Sans"/>
              </a:rPr>
              <a:t>La  1ère S2TMD est accessible, en fonction des places vacantes, aux candidats n’ayant pas suivi la 2nde option TMD. Les candidats doivent présenter des épreuves artistiques.</a:t>
            </a:r>
            <a:br/>
            <a:r>
              <a:rPr b="0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Date limite de candidature =  12 février 2025 (cf site conservatoire et lycée Saint Sernin)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600" spc="-1" strike="noStrike" u="sng">
                <a:solidFill>
                  <a:srgbClr val="3fcde7"/>
                </a:solidFill>
                <a:uFillTx/>
                <a:latin typeface="Arial"/>
                <a:ea typeface="DejaVu Sans"/>
                <a:hlinkClick r:id="rId3"/>
              </a:rPr>
              <a:t>https://conservatoire.toulouse.fr/inscriptions/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1" descr=""/>
          <p:cNvPicPr/>
          <p:nvPr/>
        </p:nvPicPr>
        <p:blipFill>
          <a:blip r:embed="rId1"/>
          <a:stretch/>
        </p:blipFill>
        <p:spPr>
          <a:xfrm>
            <a:off x="585720" y="-666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24" name="Picture 2" descr=""/>
          <p:cNvPicPr/>
          <p:nvPr/>
        </p:nvPicPr>
        <p:blipFill>
          <a:blip r:embed="rId2"/>
          <a:stretch/>
        </p:blipFill>
        <p:spPr>
          <a:xfrm>
            <a:off x="6899400" y="573876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25" name="Picture 3" descr=""/>
          <p:cNvPicPr/>
          <p:nvPr/>
        </p:nvPicPr>
        <p:blipFill>
          <a:blip r:embed="rId3"/>
          <a:stretch/>
        </p:blipFill>
        <p:spPr>
          <a:xfrm>
            <a:off x="6753240" y="4635360"/>
            <a:ext cx="17640" cy="16200"/>
          </a:xfrm>
          <a:prstGeom prst="rect">
            <a:avLst/>
          </a:prstGeom>
          <a:ln w="0">
            <a:noFill/>
          </a:ln>
        </p:spPr>
      </p:pic>
      <p:pic>
        <p:nvPicPr>
          <p:cNvPr id="226" name="Picture 4" descr=""/>
          <p:cNvPicPr/>
          <p:nvPr/>
        </p:nvPicPr>
        <p:blipFill>
          <a:blip r:embed="rId4"/>
          <a:stretch/>
        </p:blipFill>
        <p:spPr>
          <a:xfrm>
            <a:off x="8321760" y="5925960"/>
            <a:ext cx="16200" cy="17640"/>
          </a:xfrm>
          <a:prstGeom prst="rect">
            <a:avLst/>
          </a:prstGeom>
          <a:ln w="0">
            <a:noFill/>
          </a:ln>
        </p:spPr>
      </p:pic>
      <p:grpSp>
        <p:nvGrpSpPr>
          <p:cNvPr id="227" name="Group 1"/>
          <p:cNvGrpSpPr/>
          <p:nvPr/>
        </p:nvGrpSpPr>
        <p:grpSpPr>
          <a:xfrm>
            <a:off x="8388360" y="6124680"/>
            <a:ext cx="0" cy="0"/>
            <a:chOff x="8388360" y="6124680"/>
            <a:chExt cx="0" cy="0"/>
          </a:xfrm>
        </p:grpSpPr>
        <p:pic>
          <p:nvPicPr>
            <p:cNvPr id="228" name="Picture 6" descr=""/>
            <p:cNvPicPr/>
            <p:nvPr/>
          </p:nvPicPr>
          <p:blipFill>
            <a:blip r:embed="rId5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9" name="Picture 7" descr=""/>
            <p:cNvPicPr/>
            <p:nvPr/>
          </p:nvPicPr>
          <p:blipFill>
            <a:blip r:embed="rId6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0" name="Group 2"/>
          <p:cNvGrpSpPr/>
          <p:nvPr/>
        </p:nvGrpSpPr>
        <p:grpSpPr>
          <a:xfrm>
            <a:off x="2800440" y="1625760"/>
            <a:ext cx="0" cy="0"/>
            <a:chOff x="2800440" y="1625760"/>
            <a:chExt cx="0" cy="0"/>
          </a:xfrm>
        </p:grpSpPr>
        <p:pic>
          <p:nvPicPr>
            <p:cNvPr id="231" name="Picture 9" descr=""/>
            <p:cNvPicPr/>
            <p:nvPr/>
          </p:nvPicPr>
          <p:blipFill>
            <a:blip r:embed="rId7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2" name="Picture 10" descr=""/>
            <p:cNvPicPr/>
            <p:nvPr/>
          </p:nvPicPr>
          <p:blipFill>
            <a:blip r:embed="rId8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3" name="Group 3"/>
          <p:cNvGrpSpPr/>
          <p:nvPr/>
        </p:nvGrpSpPr>
        <p:grpSpPr>
          <a:xfrm>
            <a:off x="1450800" y="4092480"/>
            <a:ext cx="0" cy="0"/>
            <a:chOff x="1450800" y="4092480"/>
            <a:chExt cx="0" cy="0"/>
          </a:xfrm>
        </p:grpSpPr>
        <p:pic>
          <p:nvPicPr>
            <p:cNvPr id="234" name="Picture 12" descr=""/>
            <p:cNvPicPr/>
            <p:nvPr/>
          </p:nvPicPr>
          <p:blipFill>
            <a:blip r:embed="rId9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5" name="Picture 13" descr=""/>
            <p:cNvPicPr/>
            <p:nvPr/>
          </p:nvPicPr>
          <p:blipFill>
            <a:blip r:embed="rId10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36" name="Picture 14" descr=""/>
          <p:cNvPicPr/>
          <p:nvPr/>
        </p:nvPicPr>
        <p:blipFill>
          <a:blip r:embed="rId11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7" name="Picture 15" descr=""/>
          <p:cNvPicPr/>
          <p:nvPr/>
        </p:nvPicPr>
        <p:blipFill>
          <a:blip r:embed="rId12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8" name="Picture 16" descr=""/>
          <p:cNvPicPr/>
          <p:nvPr/>
        </p:nvPicPr>
        <p:blipFill>
          <a:blip r:embed="rId13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17" descr=""/>
          <p:cNvPicPr/>
          <p:nvPr/>
        </p:nvPicPr>
        <p:blipFill>
          <a:blip r:embed="rId14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sp>
        <p:nvSpPr>
          <p:cNvPr id="240" name="CustomShape 4"/>
          <p:cNvSpPr/>
          <p:nvPr/>
        </p:nvSpPr>
        <p:spPr>
          <a:xfrm>
            <a:off x="179280" y="77760"/>
            <a:ext cx="8783640" cy="131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435faa"/>
                </a:solidFill>
                <a:latin typeface="Arial"/>
                <a:ea typeface="Lucida Sans Unicode"/>
              </a:rPr>
              <a:t>Coefficients du Bac technologique</a:t>
            </a:r>
            <a:br/>
            <a:endParaRPr b="0" lang="fr-FR" sz="4000" spc="-1" strike="noStrike">
              <a:latin typeface="Arial"/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325440" y="1028880"/>
            <a:ext cx="2580120" cy="57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+ option(s) facultative(s) 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coef 2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42" name="CustomShape 6"/>
          <p:cNvSpPr/>
          <p:nvPr/>
        </p:nvSpPr>
        <p:spPr>
          <a:xfrm>
            <a:off x="5795640" y="5894640"/>
            <a:ext cx="912960" cy="912960"/>
          </a:xfrm>
          <a:prstGeom prst="rect">
            <a:avLst/>
          </a:prstGeom>
          <a:solidFill>
            <a:schemeClr val="bg1"/>
          </a:solidFill>
          <a:ln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3" name="Image 2" descr=""/>
          <p:cNvPicPr/>
          <p:nvPr/>
        </p:nvPicPr>
        <p:blipFill>
          <a:blip r:embed="rId15"/>
          <a:stretch/>
        </p:blipFill>
        <p:spPr>
          <a:xfrm>
            <a:off x="467640" y="969480"/>
            <a:ext cx="7852680" cy="582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/>
          <p:nvPr/>
        </p:nvSpPr>
        <p:spPr>
          <a:xfrm>
            <a:off x="1008000" y="504000"/>
            <a:ext cx="7343280" cy="351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SOMMAIRE :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- Les voies d’orientation après la seconde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- Dates et procédures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roup 1"/>
          <p:cNvGrpSpPr/>
          <p:nvPr/>
        </p:nvGrpSpPr>
        <p:grpSpPr>
          <a:xfrm>
            <a:off x="649440" y="3041640"/>
            <a:ext cx="3046680" cy="706680"/>
            <a:chOff x="649440" y="3041640"/>
            <a:chExt cx="3046680" cy="706680"/>
          </a:xfrm>
        </p:grpSpPr>
        <p:pic>
          <p:nvPicPr>
            <p:cNvPr id="245" name="Picture 2" descr=""/>
            <p:cNvPicPr/>
            <p:nvPr/>
          </p:nvPicPr>
          <p:blipFill>
            <a:blip r:embed="rId1"/>
            <a:stretch/>
          </p:blipFill>
          <p:spPr>
            <a:xfrm>
              <a:off x="649440" y="3041640"/>
              <a:ext cx="3046680" cy="706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6" name="CustomShape 2"/>
            <p:cNvSpPr/>
            <p:nvPr/>
          </p:nvSpPr>
          <p:spPr>
            <a:xfrm>
              <a:off x="706320" y="3070080"/>
              <a:ext cx="293544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47" name="CustomShape 3"/>
          <p:cNvSpPr/>
          <p:nvPr/>
        </p:nvSpPr>
        <p:spPr>
          <a:xfrm>
            <a:off x="717480" y="3198960"/>
            <a:ext cx="302760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grpSp>
        <p:nvGrpSpPr>
          <p:cNvPr id="248" name="Group 4"/>
          <p:cNvGrpSpPr/>
          <p:nvPr/>
        </p:nvGrpSpPr>
        <p:grpSpPr>
          <a:xfrm>
            <a:off x="0" y="0"/>
            <a:ext cx="3988080" cy="1200240"/>
            <a:chOff x="0" y="0"/>
            <a:chExt cx="3988080" cy="1200240"/>
          </a:xfrm>
        </p:grpSpPr>
        <p:sp>
          <p:nvSpPr>
            <p:cNvPr id="249" name="CustomShape 5"/>
            <p:cNvSpPr/>
            <p:nvPr/>
          </p:nvSpPr>
          <p:spPr>
            <a:xfrm>
              <a:off x="0" y="0"/>
              <a:ext cx="3988080" cy="1200240"/>
            </a:xfrm>
            <a:prstGeom prst="foldedCorner">
              <a:avLst>
                <a:gd name="adj" fmla="val 12500"/>
              </a:avLst>
            </a:prstGeom>
            <a:solidFill>
              <a:srgbClr val="5fcbef"/>
            </a:solidFill>
            <a:ln cap="rnd">
              <a:solidFill>
                <a:srgbClr val="4696b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0" name="CustomShape 6"/>
            <p:cNvSpPr/>
            <p:nvPr/>
          </p:nvSpPr>
          <p:spPr>
            <a:xfrm>
              <a:off x="195120" y="173880"/>
              <a:ext cx="372132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L’ enseignement professionnel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251" name="CustomShape 7"/>
          <p:cNvSpPr/>
          <p:nvPr/>
        </p:nvSpPr>
        <p:spPr>
          <a:xfrm>
            <a:off x="120600" y="1468440"/>
            <a:ext cx="4818240" cy="70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00000"/>
              </a:lnSpc>
            </a:pPr>
            <a:r>
              <a:rPr b="1" i="1" lang="fr-FR" sz="2800" spc="-1" strike="noStrike">
                <a:solidFill>
                  <a:srgbClr val="c00000"/>
                </a:solidFill>
                <a:latin typeface="Garamond"/>
                <a:ea typeface="DejaVu Sans"/>
              </a:rPr>
              <a:t>Le bac pro après la 2nde GT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52" name="CustomShape 8"/>
          <p:cNvSpPr/>
          <p:nvPr/>
        </p:nvSpPr>
        <p:spPr>
          <a:xfrm rot="16200000">
            <a:off x="6968880" y="2763360"/>
            <a:ext cx="684360" cy="106560"/>
          </a:xfrm>
          <a:prstGeom prst="leftArrow">
            <a:avLst>
              <a:gd name="adj1" fmla="val 50000"/>
              <a:gd name="adj2" fmla="val 74912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9"/>
          <p:cNvSpPr/>
          <p:nvPr/>
        </p:nvSpPr>
        <p:spPr>
          <a:xfrm rot="16200000">
            <a:off x="1786680" y="2819880"/>
            <a:ext cx="654120" cy="106560"/>
          </a:xfrm>
          <a:prstGeom prst="leftArrow">
            <a:avLst>
              <a:gd name="adj1" fmla="val 50000"/>
              <a:gd name="adj2" fmla="val 75104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10"/>
          <p:cNvSpPr/>
          <p:nvPr/>
        </p:nvSpPr>
        <p:spPr>
          <a:xfrm>
            <a:off x="5388120" y="2471760"/>
            <a:ext cx="1903680" cy="4464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55" name="Group 11"/>
          <p:cNvGrpSpPr/>
          <p:nvPr/>
        </p:nvGrpSpPr>
        <p:grpSpPr>
          <a:xfrm>
            <a:off x="3932280" y="2193840"/>
            <a:ext cx="1543320" cy="588960"/>
            <a:chOff x="3932280" y="2193840"/>
            <a:chExt cx="1543320" cy="588960"/>
          </a:xfrm>
        </p:grpSpPr>
        <p:grpSp>
          <p:nvGrpSpPr>
            <p:cNvPr id="256" name="Group 12"/>
            <p:cNvGrpSpPr/>
            <p:nvPr/>
          </p:nvGrpSpPr>
          <p:grpSpPr>
            <a:xfrm>
              <a:off x="3932280" y="2193840"/>
              <a:ext cx="1543320" cy="588960"/>
              <a:chOff x="3932280" y="2193840"/>
              <a:chExt cx="1543320" cy="588960"/>
            </a:xfrm>
          </p:grpSpPr>
          <p:pic>
            <p:nvPicPr>
              <p:cNvPr id="257" name="Picture 14" descr=""/>
              <p:cNvPicPr/>
              <p:nvPr/>
            </p:nvPicPr>
            <p:blipFill>
              <a:blip r:embed="rId2"/>
              <a:stretch/>
            </p:blipFill>
            <p:spPr>
              <a:xfrm>
                <a:off x="3932280" y="2193840"/>
                <a:ext cx="1543320" cy="5889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58" name="CustomShape 13"/>
              <p:cNvSpPr/>
              <p:nvPr/>
            </p:nvSpPr>
            <p:spPr>
              <a:xfrm>
                <a:off x="3984480" y="2222640"/>
                <a:ext cx="1436760" cy="4953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59" name="CustomShape 14"/>
            <p:cNvSpPr/>
            <p:nvPr/>
          </p:nvSpPr>
          <p:spPr>
            <a:xfrm>
              <a:off x="4215240" y="2279520"/>
              <a:ext cx="976320" cy="45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ffffff"/>
                  </a:solidFill>
                  <a:latin typeface="Garamond"/>
                  <a:ea typeface="DejaVu Sans"/>
                </a:rPr>
                <a:t>2e GT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260" name="CustomShape 15"/>
          <p:cNvSpPr/>
          <p:nvPr/>
        </p:nvSpPr>
        <p:spPr>
          <a:xfrm rot="16200000">
            <a:off x="6180120" y="4706640"/>
            <a:ext cx="241560" cy="360"/>
          </a:xfrm>
          <a:prstGeom prst="leftArrow">
            <a:avLst>
              <a:gd name="adj1" fmla="val 50000"/>
              <a:gd name="adj2" fmla="val 1892558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61" name="Group 16"/>
          <p:cNvGrpSpPr/>
          <p:nvPr/>
        </p:nvGrpSpPr>
        <p:grpSpPr>
          <a:xfrm>
            <a:off x="649440" y="3732120"/>
            <a:ext cx="3046680" cy="784440"/>
            <a:chOff x="649440" y="3732120"/>
            <a:chExt cx="3046680" cy="784440"/>
          </a:xfrm>
        </p:grpSpPr>
        <p:pic>
          <p:nvPicPr>
            <p:cNvPr id="262" name="Picture 19" descr=""/>
            <p:cNvPicPr/>
            <p:nvPr/>
          </p:nvPicPr>
          <p:blipFill>
            <a:blip r:embed="rId3"/>
            <a:stretch/>
          </p:blipFill>
          <p:spPr>
            <a:xfrm>
              <a:off x="649440" y="3732120"/>
              <a:ext cx="3046680" cy="784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3" name="CustomShape 17"/>
            <p:cNvSpPr/>
            <p:nvPr/>
          </p:nvSpPr>
          <p:spPr>
            <a:xfrm>
              <a:off x="704880" y="3763800"/>
              <a:ext cx="2935440" cy="675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4" name="Group 18"/>
          <p:cNvGrpSpPr/>
          <p:nvPr/>
        </p:nvGrpSpPr>
        <p:grpSpPr>
          <a:xfrm>
            <a:off x="5756400" y="4448160"/>
            <a:ext cx="3046680" cy="627120"/>
            <a:chOff x="5756400" y="4448160"/>
            <a:chExt cx="3046680" cy="627120"/>
          </a:xfrm>
        </p:grpSpPr>
        <p:pic>
          <p:nvPicPr>
            <p:cNvPr id="265" name="Picture 22" descr=""/>
            <p:cNvPicPr/>
            <p:nvPr/>
          </p:nvPicPr>
          <p:blipFill>
            <a:blip r:embed="rId4"/>
            <a:stretch/>
          </p:blipFill>
          <p:spPr>
            <a:xfrm>
              <a:off x="5756400" y="4448160"/>
              <a:ext cx="3046680" cy="62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6" name="CustomShape 19"/>
            <p:cNvSpPr/>
            <p:nvPr/>
          </p:nvSpPr>
          <p:spPr>
            <a:xfrm>
              <a:off x="5813280" y="4481640"/>
              <a:ext cx="2935440" cy="460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7" name="Group 20"/>
          <p:cNvGrpSpPr/>
          <p:nvPr/>
        </p:nvGrpSpPr>
        <p:grpSpPr>
          <a:xfrm>
            <a:off x="5765760" y="3816360"/>
            <a:ext cx="3046680" cy="627120"/>
            <a:chOff x="5765760" y="3816360"/>
            <a:chExt cx="3046680" cy="627120"/>
          </a:xfrm>
        </p:grpSpPr>
        <p:pic>
          <p:nvPicPr>
            <p:cNvPr id="268" name="Picture 25" descr=""/>
            <p:cNvPicPr/>
            <p:nvPr/>
          </p:nvPicPr>
          <p:blipFill>
            <a:blip r:embed="rId5"/>
            <a:stretch/>
          </p:blipFill>
          <p:spPr>
            <a:xfrm>
              <a:off x="5765760" y="3816360"/>
              <a:ext cx="3046680" cy="62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9" name="CustomShape 21"/>
            <p:cNvSpPr/>
            <p:nvPr/>
          </p:nvSpPr>
          <p:spPr>
            <a:xfrm>
              <a:off x="5823000" y="3841920"/>
              <a:ext cx="2935440" cy="540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70" name="Group 22"/>
          <p:cNvGrpSpPr/>
          <p:nvPr/>
        </p:nvGrpSpPr>
        <p:grpSpPr>
          <a:xfrm>
            <a:off x="5765760" y="3143160"/>
            <a:ext cx="3046680" cy="706680"/>
            <a:chOff x="5765760" y="3143160"/>
            <a:chExt cx="3046680" cy="706680"/>
          </a:xfrm>
        </p:grpSpPr>
        <p:pic>
          <p:nvPicPr>
            <p:cNvPr id="271" name="Picture 28" descr=""/>
            <p:cNvPicPr/>
            <p:nvPr/>
          </p:nvPicPr>
          <p:blipFill>
            <a:blip r:embed="rId6"/>
            <a:stretch/>
          </p:blipFill>
          <p:spPr>
            <a:xfrm>
              <a:off x="5765760" y="3143160"/>
              <a:ext cx="3046680" cy="706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72" name="CustomShape 23"/>
            <p:cNvSpPr/>
            <p:nvPr/>
          </p:nvSpPr>
          <p:spPr>
            <a:xfrm>
              <a:off x="5823000" y="3171960"/>
              <a:ext cx="293544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73" name="CustomShape 24"/>
          <p:cNvSpPr/>
          <p:nvPr/>
        </p:nvSpPr>
        <p:spPr>
          <a:xfrm>
            <a:off x="1006560" y="390672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4" name="CustomShape 25"/>
          <p:cNvSpPr/>
          <p:nvPr/>
        </p:nvSpPr>
        <p:spPr>
          <a:xfrm>
            <a:off x="6246720" y="454968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5" name="CustomShape 26"/>
          <p:cNvSpPr/>
          <p:nvPr/>
        </p:nvSpPr>
        <p:spPr>
          <a:xfrm>
            <a:off x="6249960" y="328140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2nde 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6" name="CustomShape 27"/>
          <p:cNvSpPr/>
          <p:nvPr/>
        </p:nvSpPr>
        <p:spPr>
          <a:xfrm>
            <a:off x="5767560" y="3963960"/>
            <a:ext cx="302760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grpSp>
        <p:nvGrpSpPr>
          <p:cNvPr id="277" name="Group 28"/>
          <p:cNvGrpSpPr/>
          <p:nvPr/>
        </p:nvGrpSpPr>
        <p:grpSpPr>
          <a:xfrm>
            <a:off x="0" y="5567400"/>
            <a:ext cx="9139320" cy="1362240"/>
            <a:chOff x="0" y="5567400"/>
            <a:chExt cx="9139320" cy="1362240"/>
          </a:xfrm>
        </p:grpSpPr>
        <p:sp>
          <p:nvSpPr>
            <p:cNvPr id="278" name="CustomShape 29"/>
            <p:cNvSpPr/>
            <p:nvPr/>
          </p:nvSpPr>
          <p:spPr>
            <a:xfrm>
              <a:off x="0" y="5746680"/>
              <a:ext cx="9139320" cy="1005120"/>
            </a:xfrm>
            <a:prstGeom prst="rect">
              <a:avLst/>
            </a:pr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279" name="Group 30"/>
            <p:cNvGrpSpPr/>
            <p:nvPr/>
          </p:nvGrpSpPr>
          <p:grpSpPr>
            <a:xfrm>
              <a:off x="0" y="5567400"/>
              <a:ext cx="9139320" cy="171720"/>
              <a:chOff x="0" y="5567400"/>
              <a:chExt cx="9139320" cy="171720"/>
            </a:xfrm>
          </p:grpSpPr>
          <p:grpSp>
            <p:nvGrpSpPr>
              <p:cNvPr id="280" name="Group 31"/>
              <p:cNvGrpSpPr/>
              <p:nvPr/>
            </p:nvGrpSpPr>
            <p:grpSpPr>
              <a:xfrm>
                <a:off x="0" y="5567400"/>
                <a:ext cx="2733840" cy="171720"/>
                <a:chOff x="0" y="5567400"/>
                <a:chExt cx="2733840" cy="171720"/>
              </a:xfrm>
            </p:grpSpPr>
            <p:grpSp>
              <p:nvGrpSpPr>
                <p:cNvPr id="281" name="Group 32"/>
                <p:cNvGrpSpPr/>
                <p:nvPr/>
              </p:nvGrpSpPr>
              <p:grpSpPr>
                <a:xfrm>
                  <a:off x="0" y="5567400"/>
                  <a:ext cx="387360" cy="171720"/>
                  <a:chOff x="0" y="5567400"/>
                  <a:chExt cx="387360" cy="171720"/>
                </a:xfrm>
              </p:grpSpPr>
              <p:sp>
                <p:nvSpPr>
                  <p:cNvPr id="282" name="CustomShape 33"/>
                  <p:cNvSpPr/>
                  <p:nvPr/>
                </p:nvSpPr>
                <p:spPr>
                  <a:xfrm>
                    <a:off x="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3" name="CustomShape 34"/>
                  <p:cNvSpPr/>
                  <p:nvPr/>
                </p:nvSpPr>
                <p:spPr>
                  <a:xfrm>
                    <a:off x="15084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84" name="Group 35"/>
                <p:cNvGrpSpPr/>
                <p:nvPr/>
              </p:nvGrpSpPr>
              <p:grpSpPr>
                <a:xfrm>
                  <a:off x="385920" y="5567400"/>
                  <a:ext cx="387360" cy="171720"/>
                  <a:chOff x="385920" y="5567400"/>
                  <a:chExt cx="387360" cy="171720"/>
                </a:xfrm>
              </p:grpSpPr>
              <p:sp>
                <p:nvSpPr>
                  <p:cNvPr id="285" name="CustomShape 36"/>
                  <p:cNvSpPr/>
                  <p:nvPr/>
                </p:nvSpPr>
                <p:spPr>
                  <a:xfrm>
                    <a:off x="38592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6" name="CustomShape 37"/>
                  <p:cNvSpPr/>
                  <p:nvPr/>
                </p:nvSpPr>
                <p:spPr>
                  <a:xfrm>
                    <a:off x="536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87" name="Group 38"/>
                <p:cNvGrpSpPr/>
                <p:nvPr/>
              </p:nvGrpSpPr>
              <p:grpSpPr>
                <a:xfrm>
                  <a:off x="1951200" y="5567400"/>
                  <a:ext cx="387360" cy="171720"/>
                  <a:chOff x="1951200" y="5567400"/>
                  <a:chExt cx="387360" cy="171720"/>
                </a:xfrm>
              </p:grpSpPr>
              <p:sp>
                <p:nvSpPr>
                  <p:cNvPr id="288" name="CustomShape 39"/>
                  <p:cNvSpPr/>
                  <p:nvPr/>
                </p:nvSpPr>
                <p:spPr>
                  <a:xfrm>
                    <a:off x="195120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9" name="CustomShape 40"/>
                  <p:cNvSpPr/>
                  <p:nvPr/>
                </p:nvSpPr>
                <p:spPr>
                  <a:xfrm>
                    <a:off x="21016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0" name="Group 41"/>
                <p:cNvGrpSpPr/>
                <p:nvPr/>
              </p:nvGrpSpPr>
              <p:grpSpPr>
                <a:xfrm>
                  <a:off x="1158840" y="5567400"/>
                  <a:ext cx="387360" cy="171720"/>
                  <a:chOff x="1158840" y="5567400"/>
                  <a:chExt cx="387360" cy="171720"/>
                </a:xfrm>
              </p:grpSpPr>
              <p:sp>
                <p:nvSpPr>
                  <p:cNvPr id="291" name="CustomShape 42"/>
                  <p:cNvSpPr/>
                  <p:nvPr/>
                </p:nvSpPr>
                <p:spPr>
                  <a:xfrm>
                    <a:off x="11588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2" name="CustomShape 43"/>
                  <p:cNvSpPr/>
                  <p:nvPr/>
                </p:nvSpPr>
                <p:spPr>
                  <a:xfrm>
                    <a:off x="1309680" y="561348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3" name="Group 44"/>
                <p:cNvGrpSpPr/>
                <p:nvPr/>
              </p:nvGrpSpPr>
              <p:grpSpPr>
                <a:xfrm>
                  <a:off x="1555920" y="5567400"/>
                  <a:ext cx="387360" cy="171720"/>
                  <a:chOff x="1555920" y="5567400"/>
                  <a:chExt cx="387360" cy="171720"/>
                </a:xfrm>
              </p:grpSpPr>
              <p:sp>
                <p:nvSpPr>
                  <p:cNvPr id="294" name="CustomShape 45"/>
                  <p:cNvSpPr/>
                  <p:nvPr/>
                </p:nvSpPr>
                <p:spPr>
                  <a:xfrm>
                    <a:off x="155592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5" name="CustomShape 46"/>
                  <p:cNvSpPr/>
                  <p:nvPr/>
                </p:nvSpPr>
                <p:spPr>
                  <a:xfrm>
                    <a:off x="1706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6" name="Group 47"/>
                <p:cNvGrpSpPr/>
                <p:nvPr/>
              </p:nvGrpSpPr>
              <p:grpSpPr>
                <a:xfrm>
                  <a:off x="763560" y="5567400"/>
                  <a:ext cx="387360" cy="171720"/>
                  <a:chOff x="763560" y="5567400"/>
                  <a:chExt cx="387360" cy="171720"/>
                </a:xfrm>
              </p:grpSpPr>
              <p:sp>
                <p:nvSpPr>
                  <p:cNvPr id="297" name="CustomShape 48"/>
                  <p:cNvSpPr/>
                  <p:nvPr/>
                </p:nvSpPr>
                <p:spPr>
                  <a:xfrm>
                    <a:off x="7635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8" name="CustomShape 49"/>
                  <p:cNvSpPr/>
                  <p:nvPr/>
                </p:nvSpPr>
                <p:spPr>
                  <a:xfrm>
                    <a:off x="914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9" name="Group 50"/>
                <p:cNvGrpSpPr/>
                <p:nvPr/>
              </p:nvGrpSpPr>
              <p:grpSpPr>
                <a:xfrm>
                  <a:off x="2346480" y="5567400"/>
                  <a:ext cx="387360" cy="171720"/>
                  <a:chOff x="2346480" y="5567400"/>
                  <a:chExt cx="387360" cy="171720"/>
                </a:xfrm>
              </p:grpSpPr>
              <p:sp>
                <p:nvSpPr>
                  <p:cNvPr id="300" name="CustomShape 51"/>
                  <p:cNvSpPr/>
                  <p:nvPr/>
                </p:nvSpPr>
                <p:spPr>
                  <a:xfrm>
                    <a:off x="23464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1" name="CustomShape 52"/>
                  <p:cNvSpPr/>
                  <p:nvPr/>
                </p:nvSpPr>
                <p:spPr>
                  <a:xfrm>
                    <a:off x="249696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02" name="Group 53"/>
              <p:cNvGrpSpPr/>
              <p:nvPr/>
            </p:nvGrpSpPr>
            <p:grpSpPr>
              <a:xfrm>
                <a:off x="2739960" y="5567400"/>
                <a:ext cx="2733840" cy="171720"/>
                <a:chOff x="2739960" y="5567400"/>
                <a:chExt cx="2733840" cy="171720"/>
              </a:xfrm>
            </p:grpSpPr>
            <p:grpSp>
              <p:nvGrpSpPr>
                <p:cNvPr id="303" name="Group 54"/>
                <p:cNvGrpSpPr/>
                <p:nvPr/>
              </p:nvGrpSpPr>
              <p:grpSpPr>
                <a:xfrm>
                  <a:off x="2739960" y="5567400"/>
                  <a:ext cx="387360" cy="171720"/>
                  <a:chOff x="2739960" y="5567400"/>
                  <a:chExt cx="387360" cy="171720"/>
                </a:xfrm>
              </p:grpSpPr>
              <p:sp>
                <p:nvSpPr>
                  <p:cNvPr id="304" name="CustomShape 55"/>
                  <p:cNvSpPr/>
                  <p:nvPr/>
                </p:nvSpPr>
                <p:spPr>
                  <a:xfrm>
                    <a:off x="27399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5" name="CustomShape 56"/>
                  <p:cNvSpPr/>
                  <p:nvPr/>
                </p:nvSpPr>
                <p:spPr>
                  <a:xfrm>
                    <a:off x="28908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06" name="Group 57"/>
                <p:cNvGrpSpPr/>
                <p:nvPr/>
              </p:nvGrpSpPr>
              <p:grpSpPr>
                <a:xfrm>
                  <a:off x="3124080" y="5567400"/>
                  <a:ext cx="387360" cy="171720"/>
                  <a:chOff x="3124080" y="5567400"/>
                  <a:chExt cx="387360" cy="171720"/>
                </a:xfrm>
              </p:grpSpPr>
              <p:sp>
                <p:nvSpPr>
                  <p:cNvPr id="307" name="CustomShape 58"/>
                  <p:cNvSpPr/>
                  <p:nvPr/>
                </p:nvSpPr>
                <p:spPr>
                  <a:xfrm>
                    <a:off x="3124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8" name="CustomShape 59"/>
                  <p:cNvSpPr/>
                  <p:nvPr/>
                </p:nvSpPr>
                <p:spPr>
                  <a:xfrm>
                    <a:off x="32734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09" name="Group 60"/>
                <p:cNvGrpSpPr/>
                <p:nvPr/>
              </p:nvGrpSpPr>
              <p:grpSpPr>
                <a:xfrm>
                  <a:off x="4689360" y="5567400"/>
                  <a:ext cx="387360" cy="171720"/>
                  <a:chOff x="4689360" y="5567400"/>
                  <a:chExt cx="387360" cy="171720"/>
                </a:xfrm>
              </p:grpSpPr>
              <p:sp>
                <p:nvSpPr>
                  <p:cNvPr id="310" name="CustomShape 61"/>
                  <p:cNvSpPr/>
                  <p:nvPr/>
                </p:nvSpPr>
                <p:spPr>
                  <a:xfrm>
                    <a:off x="46893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1" name="CustomShape 62"/>
                  <p:cNvSpPr/>
                  <p:nvPr/>
                </p:nvSpPr>
                <p:spPr>
                  <a:xfrm>
                    <a:off x="4834080" y="561348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2" name="Group 63"/>
                <p:cNvGrpSpPr/>
                <p:nvPr/>
              </p:nvGrpSpPr>
              <p:grpSpPr>
                <a:xfrm>
                  <a:off x="3897360" y="5567400"/>
                  <a:ext cx="387360" cy="171720"/>
                  <a:chOff x="3897360" y="5567400"/>
                  <a:chExt cx="387360" cy="171720"/>
                </a:xfrm>
              </p:grpSpPr>
              <p:sp>
                <p:nvSpPr>
                  <p:cNvPr id="313" name="CustomShape 64"/>
                  <p:cNvSpPr/>
                  <p:nvPr/>
                </p:nvSpPr>
                <p:spPr>
                  <a:xfrm>
                    <a:off x="38973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4" name="CustomShape 65"/>
                  <p:cNvSpPr/>
                  <p:nvPr/>
                </p:nvSpPr>
                <p:spPr>
                  <a:xfrm>
                    <a:off x="4040280" y="5613480"/>
                    <a:ext cx="1587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5" name="Group 66"/>
                <p:cNvGrpSpPr/>
                <p:nvPr/>
              </p:nvGrpSpPr>
              <p:grpSpPr>
                <a:xfrm>
                  <a:off x="4294080" y="5567400"/>
                  <a:ext cx="387360" cy="171720"/>
                  <a:chOff x="4294080" y="5567400"/>
                  <a:chExt cx="387360" cy="171720"/>
                </a:xfrm>
              </p:grpSpPr>
              <p:sp>
                <p:nvSpPr>
                  <p:cNvPr id="316" name="CustomShape 67"/>
                  <p:cNvSpPr/>
                  <p:nvPr/>
                </p:nvSpPr>
                <p:spPr>
                  <a:xfrm>
                    <a:off x="4294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7" name="CustomShape 68"/>
                  <p:cNvSpPr/>
                  <p:nvPr/>
                </p:nvSpPr>
                <p:spPr>
                  <a:xfrm>
                    <a:off x="444492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8" name="Group 69"/>
                <p:cNvGrpSpPr/>
                <p:nvPr/>
              </p:nvGrpSpPr>
              <p:grpSpPr>
                <a:xfrm>
                  <a:off x="3502080" y="5567400"/>
                  <a:ext cx="387360" cy="171720"/>
                  <a:chOff x="3502080" y="5567400"/>
                  <a:chExt cx="387360" cy="171720"/>
                </a:xfrm>
              </p:grpSpPr>
              <p:sp>
                <p:nvSpPr>
                  <p:cNvPr id="319" name="CustomShape 70"/>
                  <p:cNvSpPr/>
                  <p:nvPr/>
                </p:nvSpPr>
                <p:spPr>
                  <a:xfrm>
                    <a:off x="3502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20" name="CustomShape 71"/>
                  <p:cNvSpPr/>
                  <p:nvPr/>
                </p:nvSpPr>
                <p:spPr>
                  <a:xfrm>
                    <a:off x="365292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21" name="Group 72"/>
                <p:cNvGrpSpPr/>
                <p:nvPr/>
              </p:nvGrpSpPr>
              <p:grpSpPr>
                <a:xfrm>
                  <a:off x="5086440" y="5567400"/>
                  <a:ext cx="387360" cy="171720"/>
                  <a:chOff x="5086440" y="5567400"/>
                  <a:chExt cx="387360" cy="171720"/>
                </a:xfrm>
              </p:grpSpPr>
              <p:sp>
                <p:nvSpPr>
                  <p:cNvPr id="322" name="CustomShape 73"/>
                  <p:cNvSpPr/>
                  <p:nvPr/>
                </p:nvSpPr>
                <p:spPr>
                  <a:xfrm>
                    <a:off x="50864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23" name="CustomShape 74"/>
                  <p:cNvSpPr/>
                  <p:nvPr/>
                </p:nvSpPr>
                <p:spPr>
                  <a:xfrm>
                    <a:off x="52372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24" name="Group 75"/>
              <p:cNvGrpSpPr/>
              <p:nvPr/>
            </p:nvGrpSpPr>
            <p:grpSpPr>
              <a:xfrm>
                <a:off x="5483160" y="5567400"/>
                <a:ext cx="387360" cy="171720"/>
                <a:chOff x="5483160" y="5567400"/>
                <a:chExt cx="387360" cy="171720"/>
              </a:xfrm>
            </p:grpSpPr>
            <p:sp>
              <p:nvSpPr>
                <p:cNvPr id="325" name="CustomShape 76"/>
                <p:cNvSpPr/>
                <p:nvPr/>
              </p:nvSpPr>
              <p:spPr>
                <a:xfrm>
                  <a:off x="548316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26" name="CustomShape 77"/>
                <p:cNvSpPr/>
                <p:nvPr/>
              </p:nvSpPr>
              <p:spPr>
                <a:xfrm>
                  <a:off x="563400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27" name="Group 78"/>
              <p:cNvGrpSpPr/>
              <p:nvPr/>
            </p:nvGrpSpPr>
            <p:grpSpPr>
              <a:xfrm>
                <a:off x="5869080" y="5567400"/>
                <a:ext cx="387360" cy="171720"/>
                <a:chOff x="5869080" y="5567400"/>
                <a:chExt cx="387360" cy="171720"/>
              </a:xfrm>
            </p:grpSpPr>
            <p:sp>
              <p:nvSpPr>
                <p:cNvPr id="328" name="CustomShape 79"/>
                <p:cNvSpPr/>
                <p:nvPr/>
              </p:nvSpPr>
              <p:spPr>
                <a:xfrm>
                  <a:off x="586908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29" name="CustomShape 80"/>
                <p:cNvSpPr/>
                <p:nvPr/>
              </p:nvSpPr>
              <p:spPr>
                <a:xfrm>
                  <a:off x="601992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0" name="Group 81"/>
              <p:cNvGrpSpPr/>
              <p:nvPr/>
            </p:nvGrpSpPr>
            <p:grpSpPr>
              <a:xfrm>
                <a:off x="6642000" y="5567400"/>
                <a:ext cx="387360" cy="171720"/>
                <a:chOff x="6642000" y="5567400"/>
                <a:chExt cx="387360" cy="171720"/>
              </a:xfrm>
            </p:grpSpPr>
            <p:sp>
              <p:nvSpPr>
                <p:cNvPr id="331" name="CustomShape 82"/>
                <p:cNvSpPr/>
                <p:nvPr/>
              </p:nvSpPr>
              <p:spPr>
                <a:xfrm>
                  <a:off x="664200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2" name="CustomShape 83"/>
                <p:cNvSpPr/>
                <p:nvPr/>
              </p:nvSpPr>
              <p:spPr>
                <a:xfrm>
                  <a:off x="679284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3" name="Group 84"/>
              <p:cNvGrpSpPr/>
              <p:nvPr/>
            </p:nvGrpSpPr>
            <p:grpSpPr>
              <a:xfrm>
                <a:off x="6246720" y="5567400"/>
                <a:ext cx="387360" cy="171720"/>
                <a:chOff x="6246720" y="5567400"/>
                <a:chExt cx="387360" cy="171720"/>
              </a:xfrm>
            </p:grpSpPr>
            <p:sp>
              <p:nvSpPr>
                <p:cNvPr id="334" name="CustomShape 85"/>
                <p:cNvSpPr/>
                <p:nvPr/>
              </p:nvSpPr>
              <p:spPr>
                <a:xfrm>
                  <a:off x="624672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5" name="CustomShape 86"/>
                <p:cNvSpPr/>
                <p:nvPr/>
              </p:nvSpPr>
              <p:spPr>
                <a:xfrm>
                  <a:off x="639756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6" name="Group 87"/>
              <p:cNvGrpSpPr/>
              <p:nvPr/>
            </p:nvGrpSpPr>
            <p:grpSpPr>
              <a:xfrm>
                <a:off x="7037280" y="5567400"/>
                <a:ext cx="1177920" cy="171720"/>
                <a:chOff x="7037280" y="5567400"/>
                <a:chExt cx="1177920" cy="171720"/>
              </a:xfrm>
            </p:grpSpPr>
            <p:grpSp>
              <p:nvGrpSpPr>
                <p:cNvPr id="337" name="Group 88"/>
                <p:cNvGrpSpPr/>
                <p:nvPr/>
              </p:nvGrpSpPr>
              <p:grpSpPr>
                <a:xfrm>
                  <a:off x="7432560" y="5567400"/>
                  <a:ext cx="387360" cy="171720"/>
                  <a:chOff x="7432560" y="5567400"/>
                  <a:chExt cx="387360" cy="171720"/>
                </a:xfrm>
              </p:grpSpPr>
              <p:sp>
                <p:nvSpPr>
                  <p:cNvPr id="338" name="CustomShape 89"/>
                  <p:cNvSpPr/>
                  <p:nvPr/>
                </p:nvSpPr>
                <p:spPr>
                  <a:xfrm>
                    <a:off x="74325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39" name="CustomShape 90"/>
                  <p:cNvSpPr/>
                  <p:nvPr/>
                </p:nvSpPr>
                <p:spPr>
                  <a:xfrm>
                    <a:off x="7596360" y="5613480"/>
                    <a:ext cx="13680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40" name="Group 91"/>
                <p:cNvGrpSpPr/>
                <p:nvPr/>
              </p:nvGrpSpPr>
              <p:grpSpPr>
                <a:xfrm>
                  <a:off x="7037280" y="5567400"/>
                  <a:ext cx="387360" cy="171720"/>
                  <a:chOff x="7037280" y="5567400"/>
                  <a:chExt cx="387360" cy="171720"/>
                </a:xfrm>
              </p:grpSpPr>
              <p:sp>
                <p:nvSpPr>
                  <p:cNvPr id="341" name="CustomShape 92"/>
                  <p:cNvSpPr/>
                  <p:nvPr/>
                </p:nvSpPr>
                <p:spPr>
                  <a:xfrm>
                    <a:off x="70372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42" name="CustomShape 93"/>
                  <p:cNvSpPr/>
                  <p:nvPr/>
                </p:nvSpPr>
                <p:spPr>
                  <a:xfrm>
                    <a:off x="7199280" y="5613480"/>
                    <a:ext cx="1335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43" name="Group 94"/>
                <p:cNvGrpSpPr/>
                <p:nvPr/>
              </p:nvGrpSpPr>
              <p:grpSpPr>
                <a:xfrm>
                  <a:off x="7827840" y="5567400"/>
                  <a:ext cx="387360" cy="171720"/>
                  <a:chOff x="7827840" y="5567400"/>
                  <a:chExt cx="387360" cy="171720"/>
                </a:xfrm>
              </p:grpSpPr>
              <p:sp>
                <p:nvSpPr>
                  <p:cNvPr id="344" name="CustomShape 95"/>
                  <p:cNvSpPr/>
                  <p:nvPr/>
                </p:nvSpPr>
                <p:spPr>
                  <a:xfrm>
                    <a:off x="78278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45" name="CustomShape 96"/>
                  <p:cNvSpPr/>
                  <p:nvPr/>
                </p:nvSpPr>
                <p:spPr>
                  <a:xfrm>
                    <a:off x="79786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46" name="Group 97"/>
              <p:cNvGrpSpPr/>
              <p:nvPr/>
            </p:nvGrpSpPr>
            <p:grpSpPr>
              <a:xfrm>
                <a:off x="8601120" y="5567400"/>
                <a:ext cx="387360" cy="171720"/>
                <a:chOff x="8601120" y="5567400"/>
                <a:chExt cx="387360" cy="171720"/>
              </a:xfrm>
            </p:grpSpPr>
            <p:sp>
              <p:nvSpPr>
                <p:cNvPr id="347" name="CustomShape 98"/>
                <p:cNvSpPr/>
                <p:nvPr/>
              </p:nvSpPr>
              <p:spPr>
                <a:xfrm>
                  <a:off x="860112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48" name="CustomShape 99"/>
                <p:cNvSpPr/>
                <p:nvPr/>
              </p:nvSpPr>
              <p:spPr>
                <a:xfrm>
                  <a:off x="875196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49" name="Group 100"/>
              <p:cNvGrpSpPr/>
              <p:nvPr/>
            </p:nvGrpSpPr>
            <p:grpSpPr>
              <a:xfrm>
                <a:off x="8205840" y="5567400"/>
                <a:ext cx="387360" cy="171720"/>
                <a:chOff x="8205840" y="5567400"/>
                <a:chExt cx="387360" cy="171720"/>
              </a:xfrm>
            </p:grpSpPr>
            <p:sp>
              <p:nvSpPr>
                <p:cNvPr id="350" name="CustomShape 101"/>
                <p:cNvSpPr/>
                <p:nvPr/>
              </p:nvSpPr>
              <p:spPr>
                <a:xfrm>
                  <a:off x="820584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51" name="CustomShape 102"/>
                <p:cNvSpPr/>
                <p:nvPr/>
              </p:nvSpPr>
              <p:spPr>
                <a:xfrm>
                  <a:off x="835668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352" name="CustomShape 103"/>
              <p:cNvSpPr/>
              <p:nvPr/>
            </p:nvSpPr>
            <p:spPr>
              <a:xfrm>
                <a:off x="8996400" y="5567400"/>
                <a:ext cx="142920" cy="17172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353" name="Group 104"/>
            <p:cNvGrpSpPr/>
            <p:nvPr/>
          </p:nvGrpSpPr>
          <p:grpSpPr>
            <a:xfrm>
              <a:off x="0" y="6757920"/>
              <a:ext cx="9139320" cy="171720"/>
              <a:chOff x="0" y="6757920"/>
              <a:chExt cx="9139320" cy="171720"/>
            </a:xfrm>
          </p:grpSpPr>
          <p:grpSp>
            <p:nvGrpSpPr>
              <p:cNvPr id="354" name="Group 105"/>
              <p:cNvGrpSpPr/>
              <p:nvPr/>
            </p:nvGrpSpPr>
            <p:grpSpPr>
              <a:xfrm>
                <a:off x="0" y="6757920"/>
                <a:ext cx="2733840" cy="171720"/>
                <a:chOff x="0" y="6757920"/>
                <a:chExt cx="2733840" cy="171720"/>
              </a:xfrm>
            </p:grpSpPr>
            <p:grpSp>
              <p:nvGrpSpPr>
                <p:cNvPr id="355" name="Group 106"/>
                <p:cNvGrpSpPr/>
                <p:nvPr/>
              </p:nvGrpSpPr>
              <p:grpSpPr>
                <a:xfrm>
                  <a:off x="0" y="6757920"/>
                  <a:ext cx="387360" cy="171720"/>
                  <a:chOff x="0" y="6757920"/>
                  <a:chExt cx="387360" cy="171720"/>
                </a:xfrm>
              </p:grpSpPr>
              <p:sp>
                <p:nvSpPr>
                  <p:cNvPr id="356" name="CustomShape 107"/>
                  <p:cNvSpPr/>
                  <p:nvPr/>
                </p:nvSpPr>
                <p:spPr>
                  <a:xfrm>
                    <a:off x="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57" name="CustomShape 108"/>
                  <p:cNvSpPr/>
                  <p:nvPr/>
                </p:nvSpPr>
                <p:spPr>
                  <a:xfrm>
                    <a:off x="15084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58" name="Group 109"/>
                <p:cNvGrpSpPr/>
                <p:nvPr/>
              </p:nvGrpSpPr>
              <p:grpSpPr>
                <a:xfrm>
                  <a:off x="385920" y="6757920"/>
                  <a:ext cx="387360" cy="171720"/>
                  <a:chOff x="385920" y="6757920"/>
                  <a:chExt cx="387360" cy="171720"/>
                </a:xfrm>
              </p:grpSpPr>
              <p:sp>
                <p:nvSpPr>
                  <p:cNvPr id="359" name="CustomShape 110"/>
                  <p:cNvSpPr/>
                  <p:nvPr/>
                </p:nvSpPr>
                <p:spPr>
                  <a:xfrm>
                    <a:off x="38592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0" name="CustomShape 111"/>
                  <p:cNvSpPr/>
                  <p:nvPr/>
                </p:nvSpPr>
                <p:spPr>
                  <a:xfrm>
                    <a:off x="536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1" name="Group 112"/>
                <p:cNvGrpSpPr/>
                <p:nvPr/>
              </p:nvGrpSpPr>
              <p:grpSpPr>
                <a:xfrm>
                  <a:off x="1951200" y="6757920"/>
                  <a:ext cx="387360" cy="171720"/>
                  <a:chOff x="1951200" y="6757920"/>
                  <a:chExt cx="387360" cy="171720"/>
                </a:xfrm>
              </p:grpSpPr>
              <p:sp>
                <p:nvSpPr>
                  <p:cNvPr id="362" name="CustomShape 113"/>
                  <p:cNvSpPr/>
                  <p:nvPr/>
                </p:nvSpPr>
                <p:spPr>
                  <a:xfrm>
                    <a:off x="195120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3" name="CustomShape 114"/>
                  <p:cNvSpPr/>
                  <p:nvPr/>
                </p:nvSpPr>
                <p:spPr>
                  <a:xfrm>
                    <a:off x="21016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4" name="Group 115"/>
                <p:cNvGrpSpPr/>
                <p:nvPr/>
              </p:nvGrpSpPr>
              <p:grpSpPr>
                <a:xfrm>
                  <a:off x="1158840" y="6757920"/>
                  <a:ext cx="387360" cy="171720"/>
                  <a:chOff x="1158840" y="6757920"/>
                  <a:chExt cx="387360" cy="171720"/>
                </a:xfrm>
              </p:grpSpPr>
              <p:sp>
                <p:nvSpPr>
                  <p:cNvPr id="365" name="CustomShape 116"/>
                  <p:cNvSpPr/>
                  <p:nvPr/>
                </p:nvSpPr>
                <p:spPr>
                  <a:xfrm>
                    <a:off x="11588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6" name="CustomShape 117"/>
                  <p:cNvSpPr/>
                  <p:nvPr/>
                </p:nvSpPr>
                <p:spPr>
                  <a:xfrm>
                    <a:off x="1309680" y="680400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7" name="Group 118"/>
                <p:cNvGrpSpPr/>
                <p:nvPr/>
              </p:nvGrpSpPr>
              <p:grpSpPr>
                <a:xfrm>
                  <a:off x="1555920" y="6757920"/>
                  <a:ext cx="387360" cy="171720"/>
                  <a:chOff x="1555920" y="6757920"/>
                  <a:chExt cx="387360" cy="171720"/>
                </a:xfrm>
              </p:grpSpPr>
              <p:sp>
                <p:nvSpPr>
                  <p:cNvPr id="368" name="CustomShape 119"/>
                  <p:cNvSpPr/>
                  <p:nvPr/>
                </p:nvSpPr>
                <p:spPr>
                  <a:xfrm>
                    <a:off x="155592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9" name="CustomShape 120"/>
                  <p:cNvSpPr/>
                  <p:nvPr/>
                </p:nvSpPr>
                <p:spPr>
                  <a:xfrm>
                    <a:off x="1706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70" name="Group 121"/>
                <p:cNvGrpSpPr/>
                <p:nvPr/>
              </p:nvGrpSpPr>
              <p:grpSpPr>
                <a:xfrm>
                  <a:off x="763560" y="6757920"/>
                  <a:ext cx="387360" cy="171720"/>
                  <a:chOff x="763560" y="6757920"/>
                  <a:chExt cx="387360" cy="171720"/>
                </a:xfrm>
              </p:grpSpPr>
              <p:sp>
                <p:nvSpPr>
                  <p:cNvPr id="371" name="CustomShape 122"/>
                  <p:cNvSpPr/>
                  <p:nvPr/>
                </p:nvSpPr>
                <p:spPr>
                  <a:xfrm>
                    <a:off x="7635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2" name="CustomShape 123"/>
                  <p:cNvSpPr/>
                  <p:nvPr/>
                </p:nvSpPr>
                <p:spPr>
                  <a:xfrm>
                    <a:off x="914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73" name="Group 124"/>
                <p:cNvGrpSpPr/>
                <p:nvPr/>
              </p:nvGrpSpPr>
              <p:grpSpPr>
                <a:xfrm>
                  <a:off x="2346480" y="6757920"/>
                  <a:ext cx="387360" cy="171720"/>
                  <a:chOff x="2346480" y="6757920"/>
                  <a:chExt cx="387360" cy="171720"/>
                </a:xfrm>
              </p:grpSpPr>
              <p:sp>
                <p:nvSpPr>
                  <p:cNvPr id="374" name="CustomShape 125"/>
                  <p:cNvSpPr/>
                  <p:nvPr/>
                </p:nvSpPr>
                <p:spPr>
                  <a:xfrm>
                    <a:off x="23464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5" name="CustomShape 126"/>
                  <p:cNvSpPr/>
                  <p:nvPr/>
                </p:nvSpPr>
                <p:spPr>
                  <a:xfrm>
                    <a:off x="249696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76" name="Group 127"/>
              <p:cNvGrpSpPr/>
              <p:nvPr/>
            </p:nvGrpSpPr>
            <p:grpSpPr>
              <a:xfrm>
                <a:off x="2739960" y="6757920"/>
                <a:ext cx="2733840" cy="171720"/>
                <a:chOff x="2739960" y="6757920"/>
                <a:chExt cx="2733840" cy="171720"/>
              </a:xfrm>
            </p:grpSpPr>
            <p:grpSp>
              <p:nvGrpSpPr>
                <p:cNvPr id="377" name="Group 128"/>
                <p:cNvGrpSpPr/>
                <p:nvPr/>
              </p:nvGrpSpPr>
              <p:grpSpPr>
                <a:xfrm>
                  <a:off x="2739960" y="6757920"/>
                  <a:ext cx="387360" cy="171720"/>
                  <a:chOff x="2739960" y="6757920"/>
                  <a:chExt cx="387360" cy="171720"/>
                </a:xfrm>
              </p:grpSpPr>
              <p:sp>
                <p:nvSpPr>
                  <p:cNvPr id="378" name="CustomShape 129"/>
                  <p:cNvSpPr/>
                  <p:nvPr/>
                </p:nvSpPr>
                <p:spPr>
                  <a:xfrm>
                    <a:off x="27399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9" name="CustomShape 130"/>
                  <p:cNvSpPr/>
                  <p:nvPr/>
                </p:nvSpPr>
                <p:spPr>
                  <a:xfrm>
                    <a:off x="28908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0" name="Group 131"/>
                <p:cNvGrpSpPr/>
                <p:nvPr/>
              </p:nvGrpSpPr>
              <p:grpSpPr>
                <a:xfrm>
                  <a:off x="3124080" y="6757920"/>
                  <a:ext cx="387360" cy="171720"/>
                  <a:chOff x="3124080" y="6757920"/>
                  <a:chExt cx="387360" cy="171720"/>
                </a:xfrm>
              </p:grpSpPr>
              <p:sp>
                <p:nvSpPr>
                  <p:cNvPr id="381" name="CustomShape 132"/>
                  <p:cNvSpPr/>
                  <p:nvPr/>
                </p:nvSpPr>
                <p:spPr>
                  <a:xfrm>
                    <a:off x="3124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2" name="CustomShape 133"/>
                  <p:cNvSpPr/>
                  <p:nvPr/>
                </p:nvSpPr>
                <p:spPr>
                  <a:xfrm>
                    <a:off x="32734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3" name="Group 134"/>
                <p:cNvGrpSpPr/>
                <p:nvPr/>
              </p:nvGrpSpPr>
              <p:grpSpPr>
                <a:xfrm>
                  <a:off x="4689360" y="6757920"/>
                  <a:ext cx="387360" cy="171720"/>
                  <a:chOff x="4689360" y="6757920"/>
                  <a:chExt cx="387360" cy="171720"/>
                </a:xfrm>
              </p:grpSpPr>
              <p:sp>
                <p:nvSpPr>
                  <p:cNvPr id="384" name="CustomShape 135"/>
                  <p:cNvSpPr/>
                  <p:nvPr/>
                </p:nvSpPr>
                <p:spPr>
                  <a:xfrm>
                    <a:off x="46893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5" name="CustomShape 136"/>
                  <p:cNvSpPr/>
                  <p:nvPr/>
                </p:nvSpPr>
                <p:spPr>
                  <a:xfrm>
                    <a:off x="4834080" y="680400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6" name="Group 137"/>
                <p:cNvGrpSpPr/>
                <p:nvPr/>
              </p:nvGrpSpPr>
              <p:grpSpPr>
                <a:xfrm>
                  <a:off x="3897360" y="6757920"/>
                  <a:ext cx="387360" cy="171720"/>
                  <a:chOff x="3897360" y="6757920"/>
                  <a:chExt cx="387360" cy="171720"/>
                </a:xfrm>
              </p:grpSpPr>
              <p:sp>
                <p:nvSpPr>
                  <p:cNvPr id="387" name="CustomShape 138"/>
                  <p:cNvSpPr/>
                  <p:nvPr/>
                </p:nvSpPr>
                <p:spPr>
                  <a:xfrm>
                    <a:off x="38973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8" name="CustomShape 139"/>
                  <p:cNvSpPr/>
                  <p:nvPr/>
                </p:nvSpPr>
                <p:spPr>
                  <a:xfrm>
                    <a:off x="4040280" y="6804000"/>
                    <a:ext cx="1587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9" name="Group 140"/>
                <p:cNvGrpSpPr/>
                <p:nvPr/>
              </p:nvGrpSpPr>
              <p:grpSpPr>
                <a:xfrm>
                  <a:off x="4294080" y="6757920"/>
                  <a:ext cx="387360" cy="171720"/>
                  <a:chOff x="4294080" y="6757920"/>
                  <a:chExt cx="387360" cy="171720"/>
                </a:xfrm>
              </p:grpSpPr>
              <p:sp>
                <p:nvSpPr>
                  <p:cNvPr id="390" name="CustomShape 141"/>
                  <p:cNvSpPr/>
                  <p:nvPr/>
                </p:nvSpPr>
                <p:spPr>
                  <a:xfrm>
                    <a:off x="4294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1" name="CustomShape 142"/>
                  <p:cNvSpPr/>
                  <p:nvPr/>
                </p:nvSpPr>
                <p:spPr>
                  <a:xfrm>
                    <a:off x="444492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92" name="Group 143"/>
                <p:cNvGrpSpPr/>
                <p:nvPr/>
              </p:nvGrpSpPr>
              <p:grpSpPr>
                <a:xfrm>
                  <a:off x="3502080" y="6757920"/>
                  <a:ext cx="387360" cy="171720"/>
                  <a:chOff x="3502080" y="6757920"/>
                  <a:chExt cx="387360" cy="171720"/>
                </a:xfrm>
              </p:grpSpPr>
              <p:sp>
                <p:nvSpPr>
                  <p:cNvPr id="393" name="CustomShape 144"/>
                  <p:cNvSpPr/>
                  <p:nvPr/>
                </p:nvSpPr>
                <p:spPr>
                  <a:xfrm>
                    <a:off x="3502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4" name="CustomShape 145"/>
                  <p:cNvSpPr/>
                  <p:nvPr/>
                </p:nvSpPr>
                <p:spPr>
                  <a:xfrm>
                    <a:off x="365292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95" name="Group 146"/>
                <p:cNvGrpSpPr/>
                <p:nvPr/>
              </p:nvGrpSpPr>
              <p:grpSpPr>
                <a:xfrm>
                  <a:off x="5086440" y="6757920"/>
                  <a:ext cx="387360" cy="171720"/>
                  <a:chOff x="5086440" y="6757920"/>
                  <a:chExt cx="387360" cy="171720"/>
                </a:xfrm>
              </p:grpSpPr>
              <p:sp>
                <p:nvSpPr>
                  <p:cNvPr id="396" name="CustomShape 147"/>
                  <p:cNvSpPr/>
                  <p:nvPr/>
                </p:nvSpPr>
                <p:spPr>
                  <a:xfrm>
                    <a:off x="50864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7" name="CustomShape 148"/>
                  <p:cNvSpPr/>
                  <p:nvPr/>
                </p:nvSpPr>
                <p:spPr>
                  <a:xfrm>
                    <a:off x="52372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98" name="Group 149"/>
              <p:cNvGrpSpPr/>
              <p:nvPr/>
            </p:nvGrpSpPr>
            <p:grpSpPr>
              <a:xfrm>
                <a:off x="5483160" y="6757920"/>
                <a:ext cx="387360" cy="171720"/>
                <a:chOff x="5483160" y="6757920"/>
                <a:chExt cx="387360" cy="171720"/>
              </a:xfrm>
            </p:grpSpPr>
            <p:sp>
              <p:nvSpPr>
                <p:cNvPr id="399" name="CustomShape 150"/>
                <p:cNvSpPr/>
                <p:nvPr/>
              </p:nvSpPr>
              <p:spPr>
                <a:xfrm>
                  <a:off x="548316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0" name="CustomShape 151"/>
                <p:cNvSpPr/>
                <p:nvPr/>
              </p:nvSpPr>
              <p:spPr>
                <a:xfrm>
                  <a:off x="563400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1" name="Group 152"/>
              <p:cNvGrpSpPr/>
              <p:nvPr/>
            </p:nvGrpSpPr>
            <p:grpSpPr>
              <a:xfrm>
                <a:off x="5869080" y="6757920"/>
                <a:ext cx="387360" cy="171720"/>
                <a:chOff x="5869080" y="6757920"/>
                <a:chExt cx="387360" cy="171720"/>
              </a:xfrm>
            </p:grpSpPr>
            <p:sp>
              <p:nvSpPr>
                <p:cNvPr id="402" name="CustomShape 153"/>
                <p:cNvSpPr/>
                <p:nvPr/>
              </p:nvSpPr>
              <p:spPr>
                <a:xfrm>
                  <a:off x="586908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3" name="CustomShape 154"/>
                <p:cNvSpPr/>
                <p:nvPr/>
              </p:nvSpPr>
              <p:spPr>
                <a:xfrm>
                  <a:off x="601992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4" name="Group 155"/>
              <p:cNvGrpSpPr/>
              <p:nvPr/>
            </p:nvGrpSpPr>
            <p:grpSpPr>
              <a:xfrm>
                <a:off x="6642000" y="6757920"/>
                <a:ext cx="387360" cy="171720"/>
                <a:chOff x="6642000" y="6757920"/>
                <a:chExt cx="387360" cy="171720"/>
              </a:xfrm>
            </p:grpSpPr>
            <p:sp>
              <p:nvSpPr>
                <p:cNvPr id="405" name="CustomShape 156"/>
                <p:cNvSpPr/>
                <p:nvPr/>
              </p:nvSpPr>
              <p:spPr>
                <a:xfrm>
                  <a:off x="664200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6" name="CustomShape 157"/>
                <p:cNvSpPr/>
                <p:nvPr/>
              </p:nvSpPr>
              <p:spPr>
                <a:xfrm>
                  <a:off x="679284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7" name="Group 158"/>
              <p:cNvGrpSpPr/>
              <p:nvPr/>
            </p:nvGrpSpPr>
            <p:grpSpPr>
              <a:xfrm>
                <a:off x="6246720" y="6757920"/>
                <a:ext cx="387360" cy="171720"/>
                <a:chOff x="6246720" y="6757920"/>
                <a:chExt cx="387360" cy="171720"/>
              </a:xfrm>
            </p:grpSpPr>
            <p:sp>
              <p:nvSpPr>
                <p:cNvPr id="408" name="CustomShape 159"/>
                <p:cNvSpPr/>
                <p:nvPr/>
              </p:nvSpPr>
              <p:spPr>
                <a:xfrm>
                  <a:off x="624672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9" name="CustomShape 160"/>
                <p:cNvSpPr/>
                <p:nvPr/>
              </p:nvSpPr>
              <p:spPr>
                <a:xfrm>
                  <a:off x="639756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10" name="Group 161"/>
              <p:cNvGrpSpPr/>
              <p:nvPr/>
            </p:nvGrpSpPr>
            <p:grpSpPr>
              <a:xfrm>
                <a:off x="7037280" y="6757920"/>
                <a:ext cx="1177920" cy="171720"/>
                <a:chOff x="7037280" y="6757920"/>
                <a:chExt cx="1177920" cy="171720"/>
              </a:xfrm>
            </p:grpSpPr>
            <p:grpSp>
              <p:nvGrpSpPr>
                <p:cNvPr id="411" name="Group 162"/>
                <p:cNvGrpSpPr/>
                <p:nvPr/>
              </p:nvGrpSpPr>
              <p:grpSpPr>
                <a:xfrm>
                  <a:off x="7432560" y="6757920"/>
                  <a:ext cx="387360" cy="171720"/>
                  <a:chOff x="7432560" y="6757920"/>
                  <a:chExt cx="387360" cy="171720"/>
                </a:xfrm>
              </p:grpSpPr>
              <p:sp>
                <p:nvSpPr>
                  <p:cNvPr id="412" name="CustomShape 163"/>
                  <p:cNvSpPr/>
                  <p:nvPr/>
                </p:nvSpPr>
                <p:spPr>
                  <a:xfrm>
                    <a:off x="74325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3" name="CustomShape 164"/>
                  <p:cNvSpPr/>
                  <p:nvPr/>
                </p:nvSpPr>
                <p:spPr>
                  <a:xfrm>
                    <a:off x="7596360" y="6804000"/>
                    <a:ext cx="13680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414" name="Group 165"/>
                <p:cNvGrpSpPr/>
                <p:nvPr/>
              </p:nvGrpSpPr>
              <p:grpSpPr>
                <a:xfrm>
                  <a:off x="7037280" y="6757920"/>
                  <a:ext cx="387360" cy="171720"/>
                  <a:chOff x="7037280" y="6757920"/>
                  <a:chExt cx="387360" cy="171720"/>
                </a:xfrm>
              </p:grpSpPr>
              <p:sp>
                <p:nvSpPr>
                  <p:cNvPr id="415" name="CustomShape 166"/>
                  <p:cNvSpPr/>
                  <p:nvPr/>
                </p:nvSpPr>
                <p:spPr>
                  <a:xfrm>
                    <a:off x="70372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6" name="CustomShape 167"/>
                  <p:cNvSpPr/>
                  <p:nvPr/>
                </p:nvSpPr>
                <p:spPr>
                  <a:xfrm>
                    <a:off x="7199280" y="6804000"/>
                    <a:ext cx="1335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417" name="Group 168"/>
                <p:cNvGrpSpPr/>
                <p:nvPr/>
              </p:nvGrpSpPr>
              <p:grpSpPr>
                <a:xfrm>
                  <a:off x="7827840" y="6757920"/>
                  <a:ext cx="387360" cy="171720"/>
                  <a:chOff x="7827840" y="6757920"/>
                  <a:chExt cx="387360" cy="171720"/>
                </a:xfrm>
              </p:grpSpPr>
              <p:sp>
                <p:nvSpPr>
                  <p:cNvPr id="418" name="CustomShape 169"/>
                  <p:cNvSpPr/>
                  <p:nvPr/>
                </p:nvSpPr>
                <p:spPr>
                  <a:xfrm>
                    <a:off x="78278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9" name="CustomShape 170"/>
                  <p:cNvSpPr/>
                  <p:nvPr/>
                </p:nvSpPr>
                <p:spPr>
                  <a:xfrm>
                    <a:off x="79786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420" name="Group 171"/>
              <p:cNvGrpSpPr/>
              <p:nvPr/>
            </p:nvGrpSpPr>
            <p:grpSpPr>
              <a:xfrm>
                <a:off x="8601120" y="6757920"/>
                <a:ext cx="387360" cy="171720"/>
                <a:chOff x="8601120" y="6757920"/>
                <a:chExt cx="387360" cy="171720"/>
              </a:xfrm>
            </p:grpSpPr>
            <p:sp>
              <p:nvSpPr>
                <p:cNvPr id="421" name="CustomShape 172"/>
                <p:cNvSpPr/>
                <p:nvPr/>
              </p:nvSpPr>
              <p:spPr>
                <a:xfrm>
                  <a:off x="860112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22" name="CustomShape 173"/>
                <p:cNvSpPr/>
                <p:nvPr/>
              </p:nvSpPr>
              <p:spPr>
                <a:xfrm>
                  <a:off x="875196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23" name="Group 174"/>
              <p:cNvGrpSpPr/>
              <p:nvPr/>
            </p:nvGrpSpPr>
            <p:grpSpPr>
              <a:xfrm>
                <a:off x="8205840" y="6757920"/>
                <a:ext cx="387360" cy="171720"/>
                <a:chOff x="8205840" y="6757920"/>
                <a:chExt cx="387360" cy="171720"/>
              </a:xfrm>
            </p:grpSpPr>
            <p:sp>
              <p:nvSpPr>
                <p:cNvPr id="424" name="CustomShape 175"/>
                <p:cNvSpPr/>
                <p:nvPr/>
              </p:nvSpPr>
              <p:spPr>
                <a:xfrm>
                  <a:off x="820584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25" name="CustomShape 176"/>
                <p:cNvSpPr/>
                <p:nvPr/>
              </p:nvSpPr>
              <p:spPr>
                <a:xfrm>
                  <a:off x="835668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426" name="CustomShape 177"/>
              <p:cNvSpPr/>
              <p:nvPr/>
            </p:nvSpPr>
            <p:spPr>
              <a:xfrm>
                <a:off x="8996400" y="6757920"/>
                <a:ext cx="142920" cy="17172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427" name="Group 178"/>
          <p:cNvGrpSpPr/>
          <p:nvPr/>
        </p:nvGrpSpPr>
        <p:grpSpPr>
          <a:xfrm>
            <a:off x="507960" y="5950080"/>
            <a:ext cx="7844040" cy="787320"/>
            <a:chOff x="507960" y="5950080"/>
            <a:chExt cx="7844040" cy="787320"/>
          </a:xfrm>
        </p:grpSpPr>
        <p:grpSp>
          <p:nvGrpSpPr>
            <p:cNvPr id="428" name="Group 179"/>
            <p:cNvGrpSpPr/>
            <p:nvPr/>
          </p:nvGrpSpPr>
          <p:grpSpPr>
            <a:xfrm>
              <a:off x="539640" y="6591240"/>
              <a:ext cx="1443240" cy="127080"/>
              <a:chOff x="539640" y="6591240"/>
              <a:chExt cx="1443240" cy="127080"/>
            </a:xfrm>
          </p:grpSpPr>
          <p:pic>
            <p:nvPicPr>
              <p:cNvPr id="429" name="Picture 186" descr=""/>
              <p:cNvPicPr/>
              <p:nvPr/>
            </p:nvPicPr>
            <p:blipFill>
              <a:blip r:embed="rId7"/>
              <a:stretch/>
            </p:blipFill>
            <p:spPr>
              <a:xfrm>
                <a:off x="539640" y="6591240"/>
                <a:ext cx="1443240" cy="1270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0" name="CustomShape 180"/>
              <p:cNvSpPr/>
              <p:nvPr/>
            </p:nvSpPr>
            <p:spPr>
              <a:xfrm>
                <a:off x="557280" y="6599160"/>
                <a:ext cx="1409760" cy="109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BATIMENT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1" name="Group 181"/>
            <p:cNvGrpSpPr/>
            <p:nvPr/>
          </p:nvGrpSpPr>
          <p:grpSpPr>
            <a:xfrm>
              <a:off x="2619360" y="6591240"/>
              <a:ext cx="1486080" cy="146160"/>
              <a:chOff x="2619360" y="6591240"/>
              <a:chExt cx="1486080" cy="146160"/>
            </a:xfrm>
          </p:grpSpPr>
          <p:pic>
            <p:nvPicPr>
              <p:cNvPr id="432" name="Picture 189" descr=""/>
              <p:cNvPicPr/>
              <p:nvPr/>
            </p:nvPicPr>
            <p:blipFill>
              <a:blip r:embed="rId8"/>
              <a:stretch/>
            </p:blipFill>
            <p:spPr>
              <a:xfrm>
                <a:off x="2619360" y="6591240"/>
                <a:ext cx="1486080" cy="1461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3" name="CustomShape 182"/>
              <p:cNvSpPr/>
              <p:nvPr/>
            </p:nvSpPr>
            <p:spPr>
              <a:xfrm>
                <a:off x="2633760" y="6599160"/>
                <a:ext cx="145908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SERVICES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4" name="Group 183"/>
            <p:cNvGrpSpPr/>
            <p:nvPr/>
          </p:nvGrpSpPr>
          <p:grpSpPr>
            <a:xfrm>
              <a:off x="4832280" y="6591240"/>
              <a:ext cx="1413000" cy="146160"/>
              <a:chOff x="4832280" y="6591240"/>
              <a:chExt cx="1413000" cy="146160"/>
            </a:xfrm>
          </p:grpSpPr>
          <p:pic>
            <p:nvPicPr>
              <p:cNvPr id="435" name="Picture 192" descr=""/>
              <p:cNvPicPr/>
              <p:nvPr/>
            </p:nvPicPr>
            <p:blipFill>
              <a:blip r:embed="rId9"/>
              <a:stretch/>
            </p:blipFill>
            <p:spPr>
              <a:xfrm>
                <a:off x="4832280" y="6591240"/>
                <a:ext cx="1413000" cy="1461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6" name="CustomShape 184"/>
              <p:cNvSpPr/>
              <p:nvPr/>
            </p:nvSpPr>
            <p:spPr>
              <a:xfrm>
                <a:off x="4849920" y="6599160"/>
                <a:ext cx="137952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INDUSTRIE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7" name="Group 185"/>
            <p:cNvGrpSpPr/>
            <p:nvPr/>
          </p:nvGrpSpPr>
          <p:grpSpPr>
            <a:xfrm>
              <a:off x="6873840" y="6580080"/>
              <a:ext cx="1449360" cy="149400"/>
              <a:chOff x="6873840" y="6580080"/>
              <a:chExt cx="1449360" cy="149400"/>
            </a:xfrm>
          </p:grpSpPr>
          <p:pic>
            <p:nvPicPr>
              <p:cNvPr id="438" name="Picture 195" descr=""/>
              <p:cNvPicPr/>
              <p:nvPr/>
            </p:nvPicPr>
            <p:blipFill>
              <a:blip r:embed="rId10"/>
              <a:stretch/>
            </p:blipFill>
            <p:spPr>
              <a:xfrm>
                <a:off x="6873840" y="6580080"/>
                <a:ext cx="1449360" cy="149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9" name="CustomShape 186"/>
              <p:cNvSpPr/>
              <p:nvPr/>
            </p:nvSpPr>
            <p:spPr>
              <a:xfrm>
                <a:off x="6891480" y="6589800"/>
                <a:ext cx="141948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AGRICOLE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pic>
          <p:nvPicPr>
            <p:cNvPr id="440" name="Picture 197" descr=""/>
            <p:cNvPicPr/>
            <p:nvPr/>
          </p:nvPicPr>
          <p:blipFill>
            <a:blip r:embed="rId11"/>
            <a:stretch/>
          </p:blipFill>
          <p:spPr>
            <a:xfrm>
              <a:off x="507960" y="5950080"/>
              <a:ext cx="1508400" cy="635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1" name="Picture 198" descr=""/>
            <p:cNvPicPr/>
            <p:nvPr/>
          </p:nvPicPr>
          <p:blipFill>
            <a:blip r:embed="rId12"/>
            <a:stretch/>
          </p:blipFill>
          <p:spPr>
            <a:xfrm>
              <a:off x="2570040" y="5956200"/>
              <a:ext cx="1536840" cy="635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2" name="Picture 199" descr=""/>
            <p:cNvPicPr/>
            <p:nvPr/>
          </p:nvPicPr>
          <p:blipFill>
            <a:blip r:embed="rId13"/>
            <a:stretch/>
          </p:blipFill>
          <p:spPr>
            <a:xfrm>
              <a:off x="6815160" y="5950080"/>
              <a:ext cx="1536840" cy="619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3" name="Picture 200" descr=""/>
            <p:cNvPicPr/>
            <p:nvPr/>
          </p:nvPicPr>
          <p:blipFill>
            <a:blip r:embed="rId14"/>
            <a:stretch/>
          </p:blipFill>
          <p:spPr>
            <a:xfrm>
              <a:off x="4767120" y="5959440"/>
              <a:ext cx="1536840" cy="633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44" name="CustomShape 187"/>
          <p:cNvSpPr/>
          <p:nvPr/>
        </p:nvSpPr>
        <p:spPr>
          <a:xfrm>
            <a:off x="2073240" y="2511360"/>
            <a:ext cx="1903680" cy="4464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5" name="CustomShape 188"/>
          <p:cNvSpPr/>
          <p:nvPr/>
        </p:nvSpPr>
        <p:spPr>
          <a:xfrm>
            <a:off x="3874680" y="896040"/>
            <a:ext cx="4327560" cy="67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404040"/>
                </a:solidFill>
                <a:latin typeface="Garamond"/>
                <a:ea typeface="DejaVu Sans"/>
              </a:rPr>
              <a:t>En CAP ou en BAC  PRO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446" name="CustomShape 189"/>
          <p:cNvSpPr/>
          <p:nvPr/>
        </p:nvSpPr>
        <p:spPr>
          <a:xfrm>
            <a:off x="3739320" y="250920"/>
            <a:ext cx="3286440" cy="70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404040"/>
                </a:solidFill>
                <a:latin typeface="Garamond"/>
                <a:ea typeface="DejaVu Sans"/>
              </a:rPr>
              <a:t>En LP ou en CFA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nodeType="clickEffect" fill="hold">
                      <p:stCondLst>
                        <p:cond delay="indefinite"/>
                      </p:stCondLst>
                      <p:childTnLst>
                        <p:par>
                          <p:cTn id="15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nodeType="clickEffect" fill="hold">
                      <p:stCondLst>
                        <p:cond delay="indefinite"/>
                      </p:stCondLst>
                      <p:childTnLst>
                        <p:par>
                          <p:cTn id="15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nodeType="clickEffect" fill="hold">
                      <p:stCondLst>
                        <p:cond delay="indefinite"/>
                      </p:stCondLst>
                      <p:childTnLst>
                        <p:par>
                          <p:cTn id="15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6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7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8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icture 1" descr=""/>
          <p:cNvPicPr/>
          <p:nvPr/>
        </p:nvPicPr>
        <p:blipFill>
          <a:blip r:embed="rId1"/>
          <a:stretch/>
        </p:blipFill>
        <p:spPr>
          <a:xfrm>
            <a:off x="596880" y="695160"/>
            <a:ext cx="8167680" cy="2156040"/>
          </a:xfrm>
          <a:prstGeom prst="rect">
            <a:avLst/>
          </a:prstGeom>
          <a:ln w="0">
            <a:noFill/>
          </a:ln>
        </p:spPr>
      </p:pic>
      <p:pic>
        <p:nvPicPr>
          <p:cNvPr id="448" name="Picture 2" descr=""/>
          <p:cNvPicPr/>
          <p:nvPr/>
        </p:nvPicPr>
        <p:blipFill>
          <a:blip r:embed="rId2"/>
          <a:stretch/>
        </p:blipFill>
        <p:spPr>
          <a:xfrm>
            <a:off x="2700360" y="2637000"/>
            <a:ext cx="3760920" cy="351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CustomShape 1"/>
          <p:cNvSpPr/>
          <p:nvPr/>
        </p:nvSpPr>
        <p:spPr>
          <a:xfrm>
            <a:off x="379440" y="3105000"/>
            <a:ext cx="2374920" cy="2509920"/>
          </a:xfrm>
          <a:prstGeom prst="rect">
            <a:avLst/>
          </a:prstGeom>
          <a:solidFill>
            <a:srgbClr val="ebf1de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24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 générale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a3a3a"/>
                </a:solidFill>
                <a:latin typeface="Garamond"/>
                <a:ea typeface="DejaVu Sans"/>
              </a:rPr>
              <a:t>3 enseignements de spécialité à choisir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50" name="CustomShape 2"/>
          <p:cNvSpPr/>
          <p:nvPr/>
        </p:nvSpPr>
        <p:spPr>
          <a:xfrm>
            <a:off x="2998800" y="3129120"/>
            <a:ext cx="4694400" cy="2486160"/>
          </a:xfrm>
          <a:prstGeom prst="rect">
            <a:avLst/>
          </a:prstGeom>
          <a:solidFill>
            <a:srgbClr val="dce6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24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 technologique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une série à choisir 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STMG, STI2D, ST2S, STL, STD2A, STAV, STHR, S2TMD</a:t>
            </a: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1800" spc="-1" strike="noStrike">
                <a:solidFill>
                  <a:srgbClr val="c00000"/>
                </a:solidFill>
                <a:latin typeface="Garamond"/>
                <a:ea typeface="DejaVu Sans"/>
              </a:rPr>
              <a:t>+ un enseignement de spécialité à choisir pour STL, STAV et S2TMD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1" name="CustomShape 3"/>
          <p:cNvSpPr/>
          <p:nvPr/>
        </p:nvSpPr>
        <p:spPr>
          <a:xfrm>
            <a:off x="2735280" y="1628640"/>
            <a:ext cx="3122640" cy="760680"/>
          </a:xfrm>
          <a:prstGeom prst="rect">
            <a:avLst/>
          </a:prstGeom>
          <a:gradFill rotWithShape="0">
            <a:gsLst>
              <a:gs pos="0">
                <a:srgbClr val="9f9fe1"/>
              </a:gs>
              <a:gs pos="100000">
                <a:srgbClr val="7e7ed5"/>
              </a:gs>
            </a:gsLst>
            <a:lin ang="5400000"/>
          </a:gradFill>
          <a:ln w="6480">
            <a:solidFill>
              <a:srgbClr val="2d2db9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Une voie d’orientation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52" name="CustomShape 4"/>
          <p:cNvSpPr/>
          <p:nvPr/>
        </p:nvSpPr>
        <p:spPr>
          <a:xfrm flipV="1">
            <a:off x="6173640" y="2006280"/>
            <a:ext cx="17528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3" name="CustomShape 5"/>
          <p:cNvSpPr/>
          <p:nvPr/>
        </p:nvSpPr>
        <p:spPr>
          <a:xfrm>
            <a:off x="781200" y="171360"/>
            <a:ext cx="7272360" cy="974880"/>
          </a:xfrm>
          <a:prstGeom prst="ellipse">
            <a:avLst/>
          </a:prstGeom>
          <a:solidFill>
            <a:srgbClr val="ffff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2</a:t>
            </a:r>
            <a:r>
              <a:rPr b="1" lang="fr-FR" sz="1800" spc="-1" strike="noStrike" baseline="30000">
                <a:solidFill>
                  <a:srgbClr val="000000"/>
                </a:solidFill>
                <a:latin typeface="Arial Black"/>
                <a:ea typeface="DejaVu Sans"/>
              </a:rPr>
              <a:t>nde</a:t>
            </a: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 GT :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Ce que vous devez choisir cette année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54" name="CustomShape 6"/>
          <p:cNvSpPr/>
          <p:nvPr/>
        </p:nvSpPr>
        <p:spPr>
          <a:xfrm flipH="1">
            <a:off x="1879920" y="2265480"/>
            <a:ext cx="852480" cy="46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5" name="CustomShape 7"/>
          <p:cNvSpPr/>
          <p:nvPr/>
        </p:nvSpPr>
        <p:spPr>
          <a:xfrm>
            <a:off x="4859280" y="2390760"/>
            <a:ext cx="276480" cy="343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6" name="CustomShape 8"/>
          <p:cNvSpPr/>
          <p:nvPr/>
        </p:nvSpPr>
        <p:spPr>
          <a:xfrm flipH="1">
            <a:off x="4295160" y="1241280"/>
            <a:ext cx="360" cy="316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7" name="CustomShape 9"/>
          <p:cNvSpPr/>
          <p:nvPr/>
        </p:nvSpPr>
        <p:spPr>
          <a:xfrm rot="16200000">
            <a:off x="6804360" y="2021760"/>
            <a:ext cx="3741840" cy="367560"/>
          </a:xfrm>
          <a:prstGeom prst="rect">
            <a:avLst/>
          </a:prstGeom>
          <a:solidFill>
            <a:srgbClr val="ffcccc"/>
          </a:solidFill>
          <a:ln w="2844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1 spécialité à choisir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8" name="CustomShape 10"/>
          <p:cNvSpPr/>
          <p:nvPr/>
        </p:nvSpPr>
        <p:spPr>
          <a:xfrm>
            <a:off x="39600" y="273528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générale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9" name="CustomShape 11"/>
          <p:cNvSpPr/>
          <p:nvPr/>
        </p:nvSpPr>
        <p:spPr>
          <a:xfrm>
            <a:off x="3962520" y="277164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technologique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0" name="CustomShape 12"/>
          <p:cNvSpPr/>
          <p:nvPr/>
        </p:nvSpPr>
        <p:spPr>
          <a:xfrm>
            <a:off x="0" y="6095880"/>
            <a:ext cx="914256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ff0000"/>
                </a:solidFill>
                <a:latin typeface="Garamond"/>
                <a:ea typeface="DejaVu Sans"/>
              </a:rPr>
              <a:t>+ vous devrez préciser les établissements que vous souhaitez demander 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61" name="CustomShape 13"/>
          <p:cNvSpPr/>
          <p:nvPr/>
        </p:nvSpPr>
        <p:spPr>
          <a:xfrm rot="16200000">
            <a:off x="6632640" y="198684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professionnelle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6" dur="indefinite" restart="never" nodeType="tmRoot">
          <p:childTnLst>
            <p:seq>
              <p:cTn id="197" dur="indefinite" nodeType="mainSeq">
                <p:childTnLst>
                  <p:par>
                    <p:cTn id="198" nodeType="clickEffect" fill="hold">
                      <p:stCondLst>
                        <p:cond delay="0"/>
                      </p:stCondLst>
                      <p:childTnLst>
                        <p:par>
                          <p:cTn id="19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nodeType="clickEffect" fill="hold">
                      <p:stCondLst>
                        <p:cond delay="indefinite"/>
                      </p:stCondLst>
                      <p:childTnLst>
                        <p:par>
                          <p:cTn id="20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nodeType="clickEffect" fill="hold">
                      <p:stCondLst>
                        <p:cond delay="indefinite"/>
                      </p:stCondLst>
                      <p:childTnLst>
                        <p:par>
                          <p:cTn id="21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3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6" dur="500" fill="hold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7" dur="500" fill="hold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500" fill="hold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nodeType="clickEffect" fill="hold">
                      <p:stCondLst>
                        <p:cond delay="indefinite"/>
                      </p:stCondLst>
                      <p:childTnLst>
                        <p:par>
                          <p:cTn id="23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8" dur="500" fill="hold"/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4" dur="5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8" dur="500" fill="hold"/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9" dur="500" fill="hold"/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2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3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6" dur="500" fill="hold"/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7" dur="500" fill="hold"/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nodeType="clickEffect" fill="hold">
                      <p:stCondLst>
                        <p:cond delay="indefinite"/>
                      </p:stCondLst>
                      <p:childTnLst>
                        <p:par>
                          <p:cTn id="25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"/>
          <p:cNvSpPr/>
          <p:nvPr/>
        </p:nvSpPr>
        <p:spPr>
          <a:xfrm>
            <a:off x="468360" y="1413000"/>
            <a:ext cx="8228160" cy="5183280"/>
          </a:xfrm>
          <a:prstGeom prst="rect">
            <a:avLst/>
          </a:prstGeom>
          <a:solidFill>
            <a:srgbClr val="f2f2f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marL="341280" indent="-335880">
              <a:lnSpc>
                <a:spcPct val="90000"/>
              </a:lnSpc>
              <a:spcBef>
                <a:spcPts val="700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i="1" lang="fr-FR" sz="28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Intentions d’orientation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au mois de </a:t>
            </a: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Lucida Sans Unicode"/>
              </a:rPr>
              <a:t>mars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avant le conseil de classe du 2</a:t>
            </a:r>
            <a:r>
              <a:rPr b="0" lang="fr-FR" sz="2800" spc="-1" strike="noStrike" baseline="30000">
                <a:solidFill>
                  <a:srgbClr val="000000"/>
                </a:solidFill>
                <a:latin typeface="Calibri"/>
                <a:ea typeface="Lucida Sans Unicode"/>
              </a:rPr>
              <a:t>ème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trimestre</a:t>
            </a: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i="1" lang="fr-FR" sz="28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Vœux définitifs </a:t>
            </a:r>
            <a:r>
              <a:rPr b="0" i="1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</a:t>
            </a:r>
            <a:r>
              <a:rPr b="1" i="1" lang="fr-FR" sz="2800" spc="-1" strike="noStrike">
                <a:solidFill>
                  <a:srgbClr val="00b050"/>
                </a:solidFill>
                <a:latin typeface="Calibri"/>
                <a:ea typeface="Lucida Sans Unicode"/>
              </a:rPr>
              <a:t>(jusqu’au 26 mai 2025)</a:t>
            </a: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i="1" lang="fr-FR" sz="2400" spc="-1" strike="noStrike" u="sng">
                <a:solidFill>
                  <a:srgbClr val="c00000"/>
                </a:solidFill>
                <a:uFillTx/>
                <a:latin typeface="Arial Black"/>
                <a:ea typeface="Arabic Typesetting"/>
              </a:rPr>
              <a:t>Le conseil de classe se prononce sur :  </a:t>
            </a:r>
            <a:endParaRPr b="0" lang="fr-FR" sz="2400" spc="-1" strike="noStrike">
              <a:latin typeface="Arial"/>
            </a:endParaRPr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le passage en 1</a:t>
            </a:r>
            <a:r>
              <a:rPr b="1" i="1" lang="fr-FR" sz="2400" spc="-1" strike="noStrike" baseline="3000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 générale </a:t>
            </a:r>
            <a:endParaRPr b="0" lang="fr-FR" sz="2400" spc="-1" strike="noStrike">
              <a:latin typeface="Arial"/>
            </a:endParaRPr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le passage dans une série en 1</a:t>
            </a:r>
            <a:r>
              <a:rPr b="1" i="1" lang="fr-FR" sz="2400" spc="-1" strike="noStrike" baseline="3000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 technologique</a:t>
            </a:r>
            <a:endParaRPr b="0" lang="fr-FR" sz="24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i="1" lang="fr-FR" sz="1800" spc="-1" strike="noStrike">
                <a:solidFill>
                  <a:srgbClr val="0d0d0d"/>
                </a:solidFill>
                <a:latin typeface="Arial Black"/>
                <a:ea typeface="Arabic Typesetting"/>
              </a:rPr>
              <a:t>Les enseignements de spécialité de 1</a:t>
            </a:r>
            <a:r>
              <a:rPr b="1" i="1" lang="fr-FR" sz="1800" spc="-1" strike="noStrike" baseline="30000">
                <a:solidFill>
                  <a:srgbClr val="0d0d0d"/>
                </a:solidFill>
                <a:latin typeface="Arial Black"/>
                <a:ea typeface="Arabic Typesetting"/>
              </a:rPr>
              <a:t>ère</a:t>
            </a:r>
            <a:r>
              <a:rPr b="1" i="1" lang="fr-FR" sz="1800" spc="-1" strike="noStrike">
                <a:solidFill>
                  <a:srgbClr val="0d0d0d"/>
                </a:solidFill>
                <a:latin typeface="Arial Black"/>
                <a:ea typeface="Arabic Typesetting"/>
              </a:rPr>
              <a:t> générale restent un choix des familles sur recommandations du conseil de classe</a:t>
            </a:r>
            <a:endParaRPr b="0" lang="fr-FR" sz="1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pic>
        <p:nvPicPr>
          <p:cNvPr id="46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4613400" cy="1022400"/>
          </a:xfrm>
          <a:prstGeom prst="rect">
            <a:avLst/>
          </a:prstGeom>
          <a:ln w="0">
            <a:noFill/>
          </a:ln>
        </p:spPr>
      </p:pic>
      <p:sp>
        <p:nvSpPr>
          <p:cNvPr id="464" name="CustomShape 2"/>
          <p:cNvSpPr/>
          <p:nvPr/>
        </p:nvSpPr>
        <p:spPr>
          <a:xfrm>
            <a:off x="4932360" y="281160"/>
            <a:ext cx="3764160" cy="82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 Black"/>
                <a:ea typeface="DejaVu Sans"/>
              </a:rPr>
              <a:t>La fiche de dialogue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 Black"/>
                <a:ea typeface="DejaVu Sans"/>
              </a:rPr>
              <a:t>(Educonnect)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2" dur="indefinite" restart="never" nodeType="tmRoot">
          <p:childTnLst>
            <p:seq>
              <p:cTn id="263" dur="indefinite" nodeType="mainSeq">
                <p:childTnLst>
                  <p:par>
                    <p:cTn id="264" nodeType="clickEffect" fill="hold">
                      <p:stCondLst>
                        <p:cond delay="indefinite"/>
                      </p:stCondLst>
                      <p:childTnLst>
                        <p:par>
                          <p:cTn id="26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8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9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>
          <a:xfrm>
            <a:off x="434880" y="1592280"/>
            <a:ext cx="8228160" cy="203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66" name="CustomShape 2"/>
          <p:cNvSpPr/>
          <p:nvPr/>
        </p:nvSpPr>
        <p:spPr>
          <a:xfrm>
            <a:off x="457200" y="1481040"/>
            <a:ext cx="8062920" cy="1922400"/>
          </a:xfrm>
          <a:prstGeom prst="rect">
            <a:avLst/>
          </a:prstGeom>
          <a:solidFill>
            <a:srgbClr val="eeece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just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Une fiche « 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demande d’affectation</a:t>
            </a: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 » sera à remplir en complément de la fiche de dialogue du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1" lang="fr-FR" sz="2400" spc="-1" strike="noStrike" baseline="30000">
                <a:solidFill>
                  <a:srgbClr val="000000"/>
                </a:solidFill>
                <a:latin typeface="Arial"/>
                <a:ea typeface="DejaVu Sans"/>
              </a:rPr>
              <a:t>ème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 trimestre </a:t>
            </a: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pour </a:t>
            </a: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toutes les demandes dans les lycées </a:t>
            </a:r>
            <a:r>
              <a:rPr b="0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:</a:t>
            </a:r>
            <a:endParaRPr b="0" lang="fr-FR" sz="2400" spc="-1" strike="noStrike">
              <a:latin typeface="Arial"/>
            </a:endParaRPr>
          </a:p>
          <a:p>
            <a:pPr lvl="1" marL="736560" indent="-278640" algn="just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en 1</a:t>
            </a:r>
            <a:r>
              <a:rPr b="1" lang="fr-FR" sz="2400" spc="-1" strike="noStrike" baseline="30000">
                <a:solidFill>
                  <a:srgbClr val="ff0000"/>
                </a:solidFill>
                <a:latin typeface="Arial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 Technologique</a:t>
            </a:r>
            <a:endParaRPr b="0" lang="fr-FR" sz="2400" spc="-1" strike="noStrike">
              <a:latin typeface="Arial"/>
            </a:endParaRPr>
          </a:p>
          <a:p>
            <a:pPr lvl="1" marL="736560" indent="-278640" algn="just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dans la voie professionnelle (2nde ou 1ère)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67" name="CustomShape 3"/>
          <p:cNvSpPr/>
          <p:nvPr/>
        </p:nvSpPr>
        <p:spPr>
          <a:xfrm>
            <a:off x="0" y="0"/>
            <a:ext cx="5002200" cy="84456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0">
            <a:noFill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68" name="CustomShape 4"/>
          <p:cNvSpPr/>
          <p:nvPr/>
        </p:nvSpPr>
        <p:spPr>
          <a:xfrm>
            <a:off x="264960" y="306360"/>
            <a:ext cx="4275360" cy="404280"/>
          </a:xfrm>
          <a:prstGeom prst="rect">
            <a:avLst/>
          </a:prstGeom>
          <a:solidFill>
            <a:srgbClr val="ff66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95000"/>
              </a:lnSpc>
            </a:pPr>
            <a:r>
              <a:rPr b="1" i="1" lang="fr-FR" sz="2800" spc="-1" strike="noStrike">
                <a:solidFill>
                  <a:srgbClr val="f2f2f2"/>
                </a:solidFill>
                <a:latin typeface="Tahoma"/>
                <a:ea typeface="Lucida Sans Unicode"/>
              </a:rPr>
              <a:t>Documents à remplir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469" name="CustomShape 5"/>
          <p:cNvSpPr/>
          <p:nvPr/>
        </p:nvSpPr>
        <p:spPr>
          <a:xfrm>
            <a:off x="419040" y="1017720"/>
            <a:ext cx="8244000" cy="45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1280" indent="-340560">
              <a:lnSpc>
                <a:spcPct val="100000"/>
              </a:lnSpc>
              <a:buClr>
                <a:srgbClr val="ff0000"/>
              </a:buClr>
              <a:buFont typeface="Wingdings" charset="2"/>
              <a:buChar char=""/>
            </a:pPr>
            <a:r>
              <a:rPr b="0" lang="fr-FR" sz="2400" spc="-1" strike="noStrike">
                <a:solidFill>
                  <a:srgbClr val="ff0000"/>
                </a:solidFill>
                <a:latin typeface="Arial Black"/>
                <a:ea typeface="DejaVu Sans"/>
              </a:rPr>
              <a:t>Le dossier de demande d’affectation en lycée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70" name="CustomShape 6"/>
          <p:cNvSpPr/>
          <p:nvPr/>
        </p:nvSpPr>
        <p:spPr>
          <a:xfrm>
            <a:off x="163800" y="3972240"/>
            <a:ext cx="8649720" cy="2649600"/>
          </a:xfrm>
          <a:prstGeom prst="rect">
            <a:avLst/>
          </a:prstGeom>
          <a:solidFill>
            <a:schemeClr val="bg2">
              <a:lumMod val="7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Arial Black"/>
                <a:ea typeface="DejaVu Sans"/>
              </a:rPr>
              <a:t>	</a:t>
            </a:r>
            <a:r>
              <a:rPr b="0" lang="fr-FR" sz="2400" spc="-1" strike="noStrike">
                <a:solidFill>
                  <a:srgbClr val="ffffff"/>
                </a:solidFill>
                <a:latin typeface="Arial Black"/>
                <a:ea typeface="DejaVu Sans"/>
              </a:rPr>
              <a:t>	</a:t>
            </a:r>
            <a:r>
              <a:rPr b="0" lang="fr-FR" sz="2400" spc="-1" strike="noStrike">
                <a:solidFill>
                  <a:srgbClr val="0d0d0d"/>
                </a:solidFill>
                <a:latin typeface="Arial Black"/>
                <a:ea typeface="DejaVu Sans"/>
              </a:rPr>
              <a:t>* </a:t>
            </a:r>
            <a:r>
              <a:rPr b="1" lang="fr-FR" sz="1600" spc="-1" strike="noStrike" u="sng">
                <a:solidFill>
                  <a:srgbClr val="0d0d0d"/>
                </a:solidFill>
                <a:uFillTx/>
                <a:latin typeface="Arial"/>
                <a:ea typeface="DejaVu Sans"/>
              </a:rPr>
              <a:t>Demande de bac général hors établissement :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Fiche « 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demande de spécialité rare hors établissement d’origine </a:t>
            </a: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»</a:t>
            </a:r>
            <a:endParaRPr b="0" lang="fr-FR" sz="16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EDS rares = 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SI, EPPCS, Arts, Biologie Ecologie, certaines LLCRE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= 1 seul EDS rare possible parmi les 4 à demander!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Fiche « 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demande de dérogation </a:t>
            </a: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» (EDS courants)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*  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Demande en voie professionnelle (2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nd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pro/ 1ere pro) en lycée :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-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Sur demande géré par le logicielle Affelnet (sous réserve de places vacantes)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1" name="CustomShape 7"/>
          <p:cNvSpPr/>
          <p:nvPr/>
        </p:nvSpPr>
        <p:spPr>
          <a:xfrm>
            <a:off x="156240" y="3512880"/>
            <a:ext cx="8244000" cy="45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1280" indent="-340560">
              <a:lnSpc>
                <a:spcPct val="100000"/>
              </a:lnSpc>
              <a:buClr>
                <a:srgbClr val="ff0000"/>
              </a:buClr>
              <a:buFont typeface="Wingdings" charset="2"/>
              <a:buChar char=""/>
            </a:pPr>
            <a:r>
              <a:rPr b="0" lang="fr-FR" sz="2400" spc="-1" strike="noStrike">
                <a:solidFill>
                  <a:srgbClr val="ff0000"/>
                </a:solidFill>
                <a:latin typeface="Arial Black"/>
                <a:ea typeface="DejaVu Sans"/>
              </a:rPr>
              <a:t>Eventuellement :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72" name="CustomShape 8"/>
          <p:cNvSpPr/>
          <p:nvPr/>
        </p:nvSpPr>
        <p:spPr>
          <a:xfrm>
            <a:off x="5691240" y="371520"/>
            <a:ext cx="2813040" cy="47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90000"/>
              </a:lnSpc>
              <a:spcBef>
                <a:spcPts val="499"/>
              </a:spcBef>
            </a:pPr>
            <a:r>
              <a:rPr b="1" i="1" lang="fr-FR" sz="2800" spc="-1" strike="noStrike">
                <a:solidFill>
                  <a:srgbClr val="00b050"/>
                </a:solidFill>
                <a:latin typeface="Calibri"/>
                <a:ea typeface="DejaVu Sans"/>
              </a:rPr>
              <a:t>Au mois de mai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0" dur="indefinite" restart="never" nodeType="tmRoot">
          <p:childTnLst>
            <p:seq>
              <p:cTn id="271" dur="indefinite" nodeType="mainSeq">
                <p:childTnLst>
                  <p:par>
                    <p:cTn id="272" nodeType="clickEffect" fill="hold">
                      <p:stCondLst>
                        <p:cond delay="indefinite"/>
                      </p:stCondLst>
                      <p:childTnLst>
                        <p:par>
                          <p:cTn id="27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7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6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7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nodeType="clickEffect" fill="hold">
                      <p:stCondLst>
                        <p:cond delay="indefinite"/>
                      </p:stCondLst>
                      <p:childTnLst>
                        <p:par>
                          <p:cTn id="28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8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6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7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"/>
          <p:cNvSpPr/>
          <p:nvPr/>
        </p:nvSpPr>
        <p:spPr>
          <a:xfrm>
            <a:off x="2124000" y="1063800"/>
            <a:ext cx="4521240" cy="5806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32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 général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74" name="CustomShape 2"/>
          <p:cNvSpPr/>
          <p:nvPr/>
        </p:nvSpPr>
        <p:spPr>
          <a:xfrm>
            <a:off x="268200" y="1608120"/>
            <a:ext cx="8604360" cy="825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prioritaire des élèves de secteur </a:t>
            </a:r>
            <a:endParaRPr b="0" lang="fr-FR" sz="2400" spc="-1" strike="noStrike">
              <a:latin typeface="Arial"/>
            </a:endParaRPr>
          </a:p>
          <a:p>
            <a:pPr marL="3240"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(</a:t>
            </a:r>
            <a:r>
              <a:rPr b="0" lang="fr-FR" sz="24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Secteur déterminé en fonction de l’établissement fréquenté en 2</a:t>
            </a:r>
            <a:r>
              <a:rPr b="0" lang="fr-FR" sz="1600" spc="-1" strike="noStrike" baseline="30000">
                <a:solidFill>
                  <a:srgbClr val="008000"/>
                </a:solidFill>
                <a:latin typeface="Arial"/>
                <a:ea typeface="Lucida Sans Unicode"/>
              </a:rPr>
              <a:t>nde</a:t>
            </a: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 GT)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5" name="CustomShape 3"/>
          <p:cNvSpPr/>
          <p:nvPr/>
        </p:nvSpPr>
        <p:spPr>
          <a:xfrm>
            <a:off x="138240" y="38160"/>
            <a:ext cx="8956800" cy="977040"/>
          </a:xfrm>
          <a:prstGeom prst="rect">
            <a:avLst/>
          </a:prstGeom>
          <a:solidFill>
            <a:srgbClr val="c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ffffff"/>
                </a:solidFill>
                <a:latin typeface="Aharoni"/>
                <a:ea typeface="DejaVu Sans"/>
              </a:rPr>
              <a:t>(Lycées Privés = les contacter) 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76" name="CustomShape 4"/>
          <p:cNvSpPr/>
          <p:nvPr/>
        </p:nvSpPr>
        <p:spPr>
          <a:xfrm>
            <a:off x="5635800" y="584280"/>
            <a:ext cx="3430800" cy="58284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600" spc="-1" strike="noStrike">
                <a:solidFill>
                  <a:srgbClr val="c00000"/>
                </a:solidFill>
                <a:latin typeface="Arial"/>
                <a:ea typeface="DejaVu Sans"/>
              </a:rPr>
              <a:t>Avant le 26 mai 2025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7" name="CustomShape 5"/>
          <p:cNvSpPr/>
          <p:nvPr/>
        </p:nvSpPr>
        <p:spPr>
          <a:xfrm>
            <a:off x="172440" y="2340000"/>
            <a:ext cx="8971200" cy="4267800"/>
          </a:xfrm>
          <a:prstGeom prst="rect">
            <a:avLst/>
          </a:prstGeom>
          <a:solidFill>
            <a:srgbClr val="f2f2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Enseignements courants </a:t>
            </a:r>
            <a:r>
              <a:rPr b="0" lang="fr-FR" sz="1800" spc="-1" strike="noStrike">
                <a:solidFill>
                  <a:srgbClr val="006600"/>
                </a:solidFill>
                <a:latin typeface="Arial"/>
                <a:ea typeface="Lucida Sans Unicode"/>
              </a:rPr>
              <a:t>(HLP, HGGSP, SES, Maths, Phys, SVT, LLCE ANGLAIS ou AMC)</a:t>
            </a:r>
            <a:endParaRPr b="0" lang="fr-FR" sz="18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Affectation garantie des élèves de secteur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(en fonction de la capacité d’accueil dans chaque EDS)</a:t>
            </a:r>
            <a:endParaRPr b="0" lang="fr-FR" sz="16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sur places vacantes des élèves hors secteur 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après les opérations d’affectation (secteur puis enseignements rares) et en fonction de critères nationaux (dérogation)</a:t>
            </a:r>
            <a:endParaRPr b="0" lang="fr-FR" sz="16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 « rare »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(</a:t>
            </a:r>
            <a:r>
              <a:rPr b="0" lang="fr-FR" sz="1800" spc="-1" strike="noStrike">
                <a:solidFill>
                  <a:srgbClr val="215828"/>
                </a:solidFill>
                <a:latin typeface="Arial"/>
                <a:ea typeface="Lucida Sans Unicode"/>
              </a:rPr>
              <a:t>Anglais AMC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, </a:t>
            </a:r>
            <a:r>
              <a:rPr b="0" lang="fr-FR" sz="1800" spc="-1" strike="noStrike">
                <a:solidFill>
                  <a:srgbClr val="006600"/>
                </a:solidFill>
                <a:latin typeface="Arial"/>
                <a:ea typeface="Lucida Sans Unicode"/>
              </a:rPr>
              <a:t>NSI , LCA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, 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Sc ingé ( prio sur Lycée S HESSEL et Lycée de Gragnague), EPPCS, Arts, Biologie Ecologie, LLCER Italien et Occitan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)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prioritaire des élèves de secteur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 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endParaRPr b="0" lang="fr-FR" sz="20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des élèves hors secteur sur places vacantes par une commission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suivant une zone de desserte académique ou départementale et éventuellement selon les recommandations du conseil de classe et les notes.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nodeType="clickEffect" fill="hold">
                      <p:stCondLst>
                        <p:cond delay="indefinite"/>
                      </p:stCondLst>
                      <p:childTnLst>
                        <p:par>
                          <p:cTn id="29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nodeType="clickEffect" fill="hold">
                      <p:stCondLst>
                        <p:cond delay="indefinite"/>
                      </p:stCondLst>
                      <p:childTnLst>
                        <p:par>
                          <p:cTn id="29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nodeType="clickEffect" fill="hold">
                      <p:stCondLst>
                        <p:cond delay="indefinite"/>
                      </p:stCondLst>
                      <p:childTnLst>
                        <p:par>
                          <p:cTn id="30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5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CustomShape 1"/>
          <p:cNvSpPr/>
          <p:nvPr/>
        </p:nvSpPr>
        <p:spPr>
          <a:xfrm>
            <a:off x="-12600" y="1062000"/>
            <a:ext cx="8933040" cy="8240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32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Bacs technologiques </a:t>
            </a:r>
            <a:r>
              <a:rPr b="0" lang="fr-FR" sz="16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(hors STHR et S2TMD)</a:t>
            </a:r>
            <a:r>
              <a:rPr b="0" lang="fr-FR" sz="1600" spc="-1" strike="noStrike">
                <a:solidFill>
                  <a:srgbClr val="3333cc"/>
                </a:solidFill>
                <a:latin typeface="Arial"/>
                <a:ea typeface="Lucida Sans Unicode"/>
              </a:rPr>
              <a:t> </a:t>
            </a:r>
            <a:endParaRPr b="0" lang="fr-FR" sz="1600" spc="-1" strike="noStrike">
              <a:latin typeface="Arial"/>
            </a:endParaRPr>
          </a:p>
          <a:p>
            <a:pPr marL="287280" indent="-285120" algn="ctr">
              <a:lnSpc>
                <a:spcPct val="100000"/>
              </a:lnSpc>
              <a:tabLst>
                <a:tab algn="l" pos="0"/>
              </a:tabLst>
            </a:pPr>
            <a:endParaRPr b="0" lang="fr-FR" sz="1600" spc="-1" strike="noStrike">
              <a:latin typeface="Arial"/>
            </a:endParaRPr>
          </a:p>
        </p:txBody>
      </p:sp>
      <p:sp>
        <p:nvSpPr>
          <p:cNvPr id="479" name="CustomShape 2"/>
          <p:cNvSpPr/>
          <p:nvPr/>
        </p:nvSpPr>
        <p:spPr>
          <a:xfrm>
            <a:off x="15840" y="1601640"/>
            <a:ext cx="9142560" cy="367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informatisée : notes de 2</a:t>
            </a:r>
            <a:r>
              <a:rPr b="1" lang="fr-FR" sz="1800" spc="-1" strike="noStrike" baseline="30000">
                <a:solidFill>
                  <a:srgbClr val="c00000"/>
                </a:solidFill>
                <a:latin typeface="Arial"/>
                <a:ea typeface="Lucida Sans Unicode"/>
              </a:rPr>
              <a:t>nde</a:t>
            </a:r>
            <a:r>
              <a:rPr b="1" lang="fr-FR" sz="1800" spc="-1" strike="noStrike">
                <a:solidFill>
                  <a:srgbClr val="c00000"/>
                </a:solidFill>
                <a:latin typeface="Arial"/>
                <a:ea typeface="Lucida Sans Unicode"/>
              </a:rPr>
              <a:t>  + zone d’affectation (bonus)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480" name="Picture 2" descr=""/>
          <p:cNvPicPr/>
          <p:nvPr/>
        </p:nvPicPr>
        <p:blipFill>
          <a:blip r:embed="rId1"/>
          <a:stretch/>
        </p:blipFill>
        <p:spPr>
          <a:xfrm>
            <a:off x="66600" y="1962000"/>
            <a:ext cx="8994960" cy="3252960"/>
          </a:xfrm>
          <a:prstGeom prst="rect">
            <a:avLst/>
          </a:prstGeom>
          <a:ln w="0">
            <a:noFill/>
          </a:ln>
        </p:spPr>
      </p:pic>
      <p:sp>
        <p:nvSpPr>
          <p:cNvPr id="481" name="CustomShape 3"/>
          <p:cNvSpPr/>
          <p:nvPr/>
        </p:nvSpPr>
        <p:spPr>
          <a:xfrm>
            <a:off x="192240" y="31680"/>
            <a:ext cx="8751960" cy="977040"/>
          </a:xfrm>
          <a:prstGeom prst="rect">
            <a:avLst/>
          </a:prstGeom>
          <a:solidFill>
            <a:srgbClr val="c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ffffff"/>
                </a:solidFill>
                <a:latin typeface="Aharoni"/>
                <a:ea typeface="DejaVu Sans"/>
              </a:rPr>
              <a:t>(Lycées Privés = les contacter)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82" name="CustomShape 4"/>
          <p:cNvSpPr/>
          <p:nvPr/>
        </p:nvSpPr>
        <p:spPr>
          <a:xfrm>
            <a:off x="3981240" y="594000"/>
            <a:ext cx="4838400" cy="58284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200" spc="-1" strike="noStrike">
                <a:solidFill>
                  <a:srgbClr val="c00000"/>
                </a:solidFill>
                <a:latin typeface="Arial"/>
                <a:ea typeface="DejaVu Sans"/>
              </a:rPr>
              <a:t>Dernier délai de la saisie par l’établissement le 10 juin 2025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83" name="CustomShape 5"/>
          <p:cNvSpPr/>
          <p:nvPr/>
        </p:nvSpPr>
        <p:spPr>
          <a:xfrm>
            <a:off x="0" y="5256360"/>
            <a:ext cx="8933040" cy="459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Bacs technologiques STHR et S2TMD</a:t>
            </a:r>
            <a:endParaRPr b="0" lang="fr-FR" sz="2000" spc="-1" strike="noStrike">
              <a:latin typeface="Arial"/>
            </a:endParaRPr>
          </a:p>
        </p:txBody>
      </p:sp>
      <p:graphicFrame>
        <p:nvGraphicFramePr>
          <p:cNvPr id="484" name="Table 6"/>
          <p:cNvGraphicFramePr/>
          <p:nvPr/>
        </p:nvGraphicFramePr>
        <p:xfrm>
          <a:off x="66600" y="5796000"/>
          <a:ext cx="8965440" cy="996120"/>
        </p:xfrm>
        <a:graphic>
          <a:graphicData uri="http://schemas.openxmlformats.org/drawingml/2006/table">
            <a:tbl>
              <a:tblPr/>
              <a:tblGrid>
                <a:gridCol w="2268360"/>
                <a:gridCol w="6697440"/>
              </a:tblGrid>
              <a:tr h="3470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STHR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(1</a:t>
                      </a:r>
                      <a:r>
                        <a:rPr b="0" lang="fr-FR" sz="1600" spc="-1" strike="noStrike" baseline="30000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ère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accueil)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600" spc="-1" strike="noStrike">
                          <a:solidFill>
                            <a:srgbClr val="3333cc"/>
                          </a:solidFill>
                          <a:latin typeface="Calibri"/>
                          <a:ea typeface="Lucida Sans Unicode"/>
                        </a:rPr>
                        <a:t>Dossier de candidature (contacter les lycées, dossier avant le 10/06/2025)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</a:tr>
              <a:tr h="6494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S2TMD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Lycée St Sernin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600" spc="-1" strike="noStrike">
                          <a:solidFill>
                            <a:srgbClr val="3333cc"/>
                          </a:solidFill>
                          <a:latin typeface="Calibri"/>
                          <a:ea typeface="Lucida Sans Unicode"/>
                        </a:rPr>
                        <a:t>Admission sur places vacantes – Préinscription aux Tests du conservatoire </a:t>
                      </a: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jusqu’au 12 février 2025 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</a:tr>
            </a:tbl>
          </a:graphicData>
        </a:graphic>
      </p:graphicFrame>
      <p:sp>
        <p:nvSpPr>
          <p:cNvPr id="485" name="CustomShape 7"/>
          <p:cNvSpPr/>
          <p:nvPr/>
        </p:nvSpPr>
        <p:spPr>
          <a:xfrm>
            <a:off x="2056320" y="2479680"/>
            <a:ext cx="6913800" cy="63828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Priorité sur le lycée Stéphane Hessel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86" name="CustomShape 8"/>
          <p:cNvSpPr/>
          <p:nvPr/>
        </p:nvSpPr>
        <p:spPr>
          <a:xfrm>
            <a:off x="2008080" y="3288240"/>
            <a:ext cx="7009920" cy="33336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Trebuchet MS"/>
                <a:ea typeface="DejaVu Sans"/>
              </a:rPr>
              <a:t>Priorité sur le lycée Toulouse Lautrec (ou Ozenne)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6" dur="indefinite" restart="never" nodeType="tmRoot">
          <p:childTnLst>
            <p:seq>
              <p:cTn id="307" dur="indefinite" nodeType="mainSeq">
                <p:childTnLst>
                  <p:par>
                    <p:cTn id="308" nodeType="clickEffect" fill="hold">
                      <p:stCondLst>
                        <p:cond delay="indefinite"/>
                      </p:stCondLst>
                      <p:childTnLst>
                        <p:par>
                          <p:cTn id="30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5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8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9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nodeType="clickEffect" fill="hold">
                      <p:stCondLst>
                        <p:cond delay="indefinite"/>
                      </p:stCondLst>
                      <p:childTnLst>
                        <p:par>
                          <p:cTn id="32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2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6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7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CustomShape 1"/>
          <p:cNvSpPr/>
          <p:nvPr/>
        </p:nvSpPr>
        <p:spPr>
          <a:xfrm>
            <a:off x="7920" y="5157720"/>
            <a:ext cx="9142560" cy="1556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CFA</a:t>
            </a:r>
            <a:endParaRPr b="0" lang="fr-FR" sz="2400" spc="-1" strike="noStrike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algn="l" pos="0"/>
              </a:tabLst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Entretien + trouver un patron</a:t>
            </a:r>
            <a:endParaRPr b="0" lang="fr-FR" sz="2400" spc="-1" strike="noStrike">
              <a:latin typeface="Arial"/>
            </a:endParaRPr>
          </a:p>
          <a:p>
            <a:pPr marL="287280" indent="-28512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488" name="CustomShape 2"/>
          <p:cNvSpPr/>
          <p:nvPr/>
        </p:nvSpPr>
        <p:spPr>
          <a:xfrm>
            <a:off x="0" y="2811600"/>
            <a:ext cx="9142560" cy="2105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4520" indent="-34236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Lycées publics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:</a:t>
            </a: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informatisée : notes de 2</a:t>
            </a:r>
            <a:r>
              <a:rPr b="1" lang="fr-FR" sz="2400" spc="-1" strike="noStrike" baseline="30000">
                <a:solidFill>
                  <a:srgbClr val="c00000"/>
                </a:solidFill>
                <a:latin typeface="Arial"/>
                <a:ea typeface="Lucida Sans Unicode"/>
              </a:rPr>
              <a:t>nde</a:t>
            </a: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r>
              <a:rPr b="0" i="1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Attention : affectation en 1</a:t>
            </a:r>
            <a:r>
              <a:rPr b="0" i="1" lang="fr-FR" sz="2000" spc="-1" strike="noStrike" baseline="30000">
                <a:solidFill>
                  <a:srgbClr val="3333cc"/>
                </a:solidFill>
                <a:latin typeface="Arial"/>
                <a:ea typeface="Lucida Sans Unicode"/>
              </a:rPr>
              <a:t>ère</a:t>
            </a:r>
            <a:r>
              <a:rPr b="0" i="1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 pro sur places vacantes</a:t>
            </a:r>
            <a:endParaRPr b="0" lang="fr-FR" sz="20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  <a:p>
            <a:pPr marL="344520" indent="-342360" algn="ctr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489" name="CustomShape 3"/>
          <p:cNvSpPr/>
          <p:nvPr/>
        </p:nvSpPr>
        <p:spPr>
          <a:xfrm>
            <a:off x="203040" y="131760"/>
            <a:ext cx="8751960" cy="20437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Aharoni"/>
              </a:rPr>
              <a:t>L’affectation dans la voie professionnelle</a:t>
            </a:r>
            <a:endParaRPr b="0" lang="fr-FR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Bac pro (2</a:t>
            </a:r>
            <a:r>
              <a:rPr b="1" i="1" lang="fr-FR" sz="2400" spc="-1" strike="noStrike" baseline="30000">
                <a:solidFill>
                  <a:srgbClr val="000000"/>
                </a:solidFill>
                <a:latin typeface="Arial"/>
                <a:ea typeface="Lucida Sans Unicode"/>
              </a:rPr>
              <a:t>nde</a:t>
            </a: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 et 1</a:t>
            </a:r>
            <a:r>
              <a:rPr b="1" i="1" lang="fr-FR" sz="2400" spc="-1" strike="noStrike" baseline="30000">
                <a:solidFill>
                  <a:srgbClr val="000000"/>
                </a:solidFill>
                <a:latin typeface="Arial"/>
                <a:ea typeface="Lucida Sans Unicode"/>
              </a:rPr>
              <a:t>ère</a:t>
            </a: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) / CAP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490" name="CustomShape 4"/>
          <p:cNvSpPr/>
          <p:nvPr/>
        </p:nvSpPr>
        <p:spPr>
          <a:xfrm>
            <a:off x="2855880" y="1846440"/>
            <a:ext cx="3430800" cy="58284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600" spc="-1" strike="noStrike">
                <a:solidFill>
                  <a:srgbClr val="c00000"/>
                </a:solidFill>
                <a:latin typeface="Arial"/>
                <a:ea typeface="DejaVu Sans"/>
              </a:rPr>
              <a:t>Sous réserve de modifications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91" name="CustomShape 5"/>
          <p:cNvSpPr/>
          <p:nvPr/>
        </p:nvSpPr>
        <p:spPr>
          <a:xfrm>
            <a:off x="2827440" y="4476600"/>
            <a:ext cx="345924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000000"/>
                </a:solidFill>
                <a:latin typeface="Aharoni"/>
                <a:ea typeface="DejaVu Sans"/>
              </a:rPr>
              <a:t>(Lycées Privés = les contacter)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000000"/>
                </a:solidFill>
                <a:latin typeface="Aharoni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492" name="Image 1" descr=""/>
          <p:cNvPicPr/>
          <p:nvPr/>
        </p:nvPicPr>
        <p:blipFill>
          <a:blip r:embed="rId1"/>
          <a:stretch/>
        </p:blipFill>
        <p:spPr>
          <a:xfrm>
            <a:off x="7164360" y="923760"/>
            <a:ext cx="1303200" cy="1632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8" dur="indefinite" restart="never" nodeType="tmRoot">
          <p:childTnLst>
            <p:seq>
              <p:cTn id="329" dur="indefinite" nodeType="mainSeq">
                <p:childTnLst>
                  <p:par>
                    <p:cTn id="330" nodeType="clickEffect" fill="hold">
                      <p:stCondLst>
                        <p:cond delay="indefinite"/>
                      </p:stCondLst>
                      <p:childTnLst>
                        <p:par>
                          <p:cTn id="33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3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4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5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8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9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nodeType="clickEffect" fill="hold">
                      <p:stCondLst>
                        <p:cond delay="indefinite"/>
                      </p:stCondLst>
                      <p:childTnLst>
                        <p:par>
                          <p:cTn id="34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4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4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5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Picture 1" descr=""/>
          <p:cNvPicPr/>
          <p:nvPr/>
        </p:nvPicPr>
        <p:blipFill>
          <a:blip r:embed="rId1"/>
          <a:stretch/>
        </p:blipFill>
        <p:spPr>
          <a:xfrm>
            <a:off x="566640" y="615960"/>
            <a:ext cx="8008920" cy="1455840"/>
          </a:xfrm>
          <a:prstGeom prst="rect">
            <a:avLst/>
          </a:prstGeom>
          <a:ln w="0">
            <a:noFill/>
          </a:ln>
        </p:spPr>
      </p:pic>
      <p:pic>
        <p:nvPicPr>
          <p:cNvPr id="494" name="Picture 2" descr=""/>
          <p:cNvPicPr/>
          <p:nvPr/>
        </p:nvPicPr>
        <p:blipFill>
          <a:blip r:embed="rId2"/>
          <a:stretch/>
        </p:blipFill>
        <p:spPr>
          <a:xfrm>
            <a:off x="1657440" y="2346480"/>
            <a:ext cx="5828040" cy="417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1"/>
          <p:cNvSpPr/>
          <p:nvPr/>
        </p:nvSpPr>
        <p:spPr>
          <a:xfrm>
            <a:off x="1080" y="837720"/>
            <a:ext cx="9142560" cy="592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39840" indent="-339120" algn="ctr">
              <a:lnSpc>
                <a:spcPct val="150000"/>
              </a:lnSpc>
              <a:buClr>
                <a:srgbClr val="2e75b6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ETABLISSEMENTS D'ACCUEIL</a:t>
            </a:r>
            <a:endParaRPr b="0" lang="fr-FR" sz="2400" spc="-1" strike="noStrike">
              <a:latin typeface="Arial"/>
            </a:endParaRPr>
          </a:p>
          <a:p>
            <a:pPr marL="341280" indent="-339120" algn="ctr">
              <a:lnSpc>
                <a:spcPct val="15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Site internet des établissements </a:t>
            </a: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(onglet: « nos formations »)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Les Journées Portes Ouvertes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Les mini-stages (immersions)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 algn="ctr">
              <a:lnSpc>
                <a:spcPct val="100000"/>
              </a:lnSpc>
              <a:buClr>
                <a:srgbClr val="2e75b6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1" lang="fr-FR" sz="2400" spc="-1" strike="noStrike" u="sng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RESSOURCES</a:t>
            </a:r>
            <a:endParaRPr b="0" lang="fr-FR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 u="sng">
                <a:solidFill>
                  <a:srgbClr val="3fcde7"/>
                </a:solidFill>
                <a:uFillTx/>
                <a:latin typeface="Arial"/>
                <a:ea typeface="Lucida Sans Unicode"/>
                <a:hlinkClick r:id="rId1"/>
              </a:rPr>
              <a:t>https://www.horizons21.fr/</a:t>
            </a:r>
            <a:r>
              <a:rPr b="0" lang="fr-FR" sz="1800" spc="-1" strike="noStrike">
                <a:solidFill>
                  <a:srgbClr val="0070c0"/>
                </a:solidFill>
                <a:latin typeface="Arial"/>
                <a:ea typeface="Lucida Sans Unicode"/>
              </a:rPr>
              <a:t> </a:t>
            </a: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 u="sng">
                <a:solidFill>
                  <a:srgbClr val="3fcde7"/>
                </a:solidFill>
                <a:uFillTx/>
                <a:latin typeface="Arial"/>
                <a:ea typeface="Lucida Sans Unicode"/>
                <a:hlinkClick r:id="rId2"/>
              </a:rPr>
              <a:t>www.onisep.fr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Documents à consulter au CDI, au CIO</a:t>
            </a:r>
            <a:endParaRPr b="0" lang="fr-FR" sz="1800" spc="-1" strike="noStrike">
              <a:latin typeface="Arial"/>
            </a:endParaRPr>
          </a:p>
          <a:p>
            <a:pPr lvl="1" marL="4572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sur l’ENT du lycée</a:t>
            </a:r>
            <a:r>
              <a:rPr b="0" lang="fr-FR" sz="3500" spc="-1" strike="noStrike">
                <a:solidFill>
                  <a:srgbClr val="000000"/>
                </a:solidFill>
                <a:latin typeface="Calibri Light"/>
                <a:ea typeface="Lucida Sans Unicode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rubrique « orientation » 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96" name="CustomShape 2"/>
          <p:cNvSpPr/>
          <p:nvPr/>
        </p:nvSpPr>
        <p:spPr>
          <a:xfrm>
            <a:off x="0" y="0"/>
            <a:ext cx="9142560" cy="835200"/>
          </a:xfrm>
          <a:prstGeom prst="rect">
            <a:avLst/>
          </a:prstGeom>
          <a:solidFill>
            <a:srgbClr val="47ff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2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S’INFORMER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497" name="Image 3" descr=""/>
          <p:cNvPicPr/>
          <p:nvPr/>
        </p:nvPicPr>
        <p:blipFill>
          <a:blip r:embed="rId3"/>
          <a:stretch/>
        </p:blipFill>
        <p:spPr>
          <a:xfrm>
            <a:off x="6372360" y="2421000"/>
            <a:ext cx="2665080" cy="3053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23640" y="1752480"/>
            <a:ext cx="3561120" cy="2818080"/>
          </a:xfrm>
          <a:prstGeom prst="rect">
            <a:avLst/>
          </a:prstGeom>
          <a:solidFill>
            <a:srgbClr val="ebf1de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40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 générale</a:t>
            </a:r>
            <a:endParaRPr b="0" lang="fr-FR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approfondir les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matières générales</a:t>
            </a:r>
            <a:endParaRPr b="0" lang="fr-FR" sz="2400" spc="-1" strike="noStrike">
              <a:latin typeface="Arial"/>
            </a:endParaRPr>
          </a:p>
          <a:p>
            <a:pPr marL="216000"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envisager des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4436640" y="1752480"/>
            <a:ext cx="3921480" cy="2818080"/>
          </a:xfrm>
          <a:prstGeom prst="rect">
            <a:avLst/>
          </a:prstGeom>
          <a:solidFill>
            <a:srgbClr val="dce6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40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3600" spc="-1" strike="noStrike">
                <a:solidFill>
                  <a:srgbClr val="a50021"/>
                </a:solidFill>
                <a:latin typeface="Garamond"/>
                <a:ea typeface="DejaVu Sans"/>
              </a:rPr>
              <a:t> technologique</a:t>
            </a:r>
            <a:endParaRPr b="0" lang="fr-F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découvrir un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domaine technologique</a:t>
            </a:r>
            <a:endParaRPr b="0" lang="fr-FR" sz="2400" spc="-1" strike="noStrike">
              <a:latin typeface="Arial"/>
            </a:endParaRPr>
          </a:p>
          <a:p>
            <a:pPr marL="216000"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envisager des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2988000" y="5562720"/>
            <a:ext cx="3182760" cy="117720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Trebuchet MS"/>
                <a:ea typeface="DejaVu Sans"/>
              </a:rPr>
              <a:t>2</a:t>
            </a:r>
            <a:r>
              <a:rPr b="1" lang="fr-FR" sz="6000" spc="-1" strike="noStrike" baseline="30000">
                <a:solidFill>
                  <a:srgbClr val="000000"/>
                </a:solidFill>
                <a:latin typeface="Trebuchet MS"/>
                <a:ea typeface="DejaVu Sans"/>
              </a:rPr>
              <a:t>nde</a:t>
            </a:r>
            <a:r>
              <a:rPr b="1" lang="fr-FR" sz="6000" spc="-1" strike="noStrike">
                <a:solidFill>
                  <a:srgbClr val="000000"/>
                </a:solidFill>
                <a:latin typeface="Trebuchet MS"/>
                <a:ea typeface="DejaVu Sans"/>
              </a:rPr>
              <a:t> GT</a:t>
            </a:r>
            <a:endParaRPr b="0" lang="fr-FR" sz="6000" spc="-1" strike="noStrike">
              <a:latin typeface="Arial"/>
            </a:endParaRPr>
          </a:p>
        </p:txBody>
      </p:sp>
      <p:sp>
        <p:nvSpPr>
          <p:cNvPr id="62" name="CustomShape 4"/>
          <p:cNvSpPr/>
          <p:nvPr/>
        </p:nvSpPr>
        <p:spPr>
          <a:xfrm rot="2940000">
            <a:off x="3215880" y="4723200"/>
            <a:ext cx="911880" cy="68436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5"/>
          <p:cNvSpPr/>
          <p:nvPr/>
        </p:nvSpPr>
        <p:spPr>
          <a:xfrm rot="6960000">
            <a:off x="4918680" y="4719960"/>
            <a:ext cx="871560" cy="68436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4" name="Picture 6" descr=""/>
          <p:cNvPicPr/>
          <p:nvPr/>
        </p:nvPicPr>
        <p:blipFill>
          <a:blip r:embed="rId1"/>
          <a:stretch/>
        </p:blipFill>
        <p:spPr>
          <a:xfrm>
            <a:off x="8454960" y="835200"/>
            <a:ext cx="511200" cy="5504040"/>
          </a:xfrm>
          <a:prstGeom prst="rect">
            <a:avLst/>
          </a:prstGeom>
          <a:ln w="0">
            <a:noFill/>
          </a:ln>
        </p:spPr>
      </p:pic>
      <p:sp>
        <p:nvSpPr>
          <p:cNvPr id="65" name="CustomShape 6"/>
          <p:cNvSpPr/>
          <p:nvPr/>
        </p:nvSpPr>
        <p:spPr>
          <a:xfrm flipV="1">
            <a:off x="6172200" y="5075640"/>
            <a:ext cx="2281320" cy="107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7"/>
          <p:cNvSpPr/>
          <p:nvPr/>
        </p:nvSpPr>
        <p:spPr>
          <a:xfrm>
            <a:off x="1332000" y="233280"/>
            <a:ext cx="6262920" cy="1033560"/>
          </a:xfrm>
          <a:prstGeom prst="ellipse">
            <a:avLst/>
          </a:prstGeom>
          <a:solidFill>
            <a:srgbClr val="ffffcc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Etudes supérieures: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CPGE, BUT, BTS, écoles, université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67" name="CustomShape 8"/>
          <p:cNvSpPr/>
          <p:nvPr/>
        </p:nvSpPr>
        <p:spPr>
          <a:xfrm flipV="1">
            <a:off x="2104920" y="1265400"/>
            <a:ext cx="2357640" cy="48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8" name="CustomShape 9"/>
          <p:cNvSpPr/>
          <p:nvPr/>
        </p:nvSpPr>
        <p:spPr>
          <a:xfrm flipH="1" flipV="1">
            <a:off x="4462560" y="1266840"/>
            <a:ext cx="1932480" cy="48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9" name="CustomShape 10"/>
          <p:cNvSpPr/>
          <p:nvPr/>
        </p:nvSpPr>
        <p:spPr>
          <a:xfrm flipH="1" flipV="1">
            <a:off x="7433280" y="621720"/>
            <a:ext cx="1018800" cy="210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nodeType="clickEffect" fill="hold">
                      <p:stCondLst>
                        <p:cond delay="0"/>
                      </p:stCondLst>
                      <p:childTnLst>
                        <p:par>
                          <p:cTn id="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 3" descr=""/>
          <p:cNvPicPr/>
          <p:nvPr/>
        </p:nvPicPr>
        <p:blipFill>
          <a:blip r:embed="rId1"/>
          <a:stretch/>
        </p:blipFill>
        <p:spPr>
          <a:xfrm>
            <a:off x="179640" y="734760"/>
            <a:ext cx="4513320" cy="3627720"/>
          </a:xfrm>
          <a:prstGeom prst="rect">
            <a:avLst/>
          </a:prstGeom>
          <a:ln w="0">
            <a:noFill/>
          </a:ln>
        </p:spPr>
      </p:pic>
      <p:pic>
        <p:nvPicPr>
          <p:cNvPr id="499" name="Image 2" descr=""/>
          <p:cNvPicPr/>
          <p:nvPr/>
        </p:nvPicPr>
        <p:blipFill>
          <a:blip r:embed="rId2"/>
          <a:stretch/>
        </p:blipFill>
        <p:spPr>
          <a:xfrm>
            <a:off x="3636000" y="2250360"/>
            <a:ext cx="5500440" cy="4606200"/>
          </a:xfrm>
          <a:prstGeom prst="rect">
            <a:avLst/>
          </a:prstGeom>
          <a:ln w="0">
            <a:noFill/>
          </a:ln>
        </p:spPr>
      </p:pic>
      <p:pic>
        <p:nvPicPr>
          <p:cNvPr id="500" name="Image 4" descr=""/>
          <p:cNvPicPr/>
          <p:nvPr/>
        </p:nvPicPr>
        <p:blipFill>
          <a:blip r:embed="rId3"/>
          <a:stretch/>
        </p:blipFill>
        <p:spPr>
          <a:xfrm>
            <a:off x="179640" y="4941000"/>
            <a:ext cx="3036600" cy="601200"/>
          </a:xfrm>
          <a:prstGeom prst="rect">
            <a:avLst/>
          </a:prstGeom>
          <a:ln w="0">
            <a:noFill/>
          </a:ln>
        </p:spPr>
      </p:pic>
      <p:sp>
        <p:nvSpPr>
          <p:cNvPr id="501" name="CustomShape 1"/>
          <p:cNvSpPr/>
          <p:nvPr/>
        </p:nvSpPr>
        <p:spPr>
          <a:xfrm>
            <a:off x="179640" y="0"/>
            <a:ext cx="4022640" cy="69120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2" name="Image 1" descr=""/>
          <p:cNvPicPr/>
          <p:nvPr/>
        </p:nvPicPr>
        <p:blipFill>
          <a:blip r:embed="rId4"/>
          <a:stretch/>
        </p:blipFill>
        <p:spPr>
          <a:xfrm>
            <a:off x="7271640" y="734760"/>
            <a:ext cx="1670040" cy="1690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Image 2" descr=""/>
          <p:cNvPicPr/>
          <p:nvPr/>
        </p:nvPicPr>
        <p:blipFill>
          <a:blip r:embed="rId1"/>
          <a:stretch/>
        </p:blipFill>
        <p:spPr>
          <a:xfrm>
            <a:off x="670320" y="3486240"/>
            <a:ext cx="7504920" cy="3370320"/>
          </a:xfrm>
          <a:prstGeom prst="rect">
            <a:avLst/>
          </a:prstGeom>
          <a:ln w="0">
            <a:noFill/>
          </a:ln>
        </p:spPr>
      </p:pic>
      <p:pic>
        <p:nvPicPr>
          <p:cNvPr id="504" name="Image 4" descr=""/>
          <p:cNvPicPr/>
          <p:nvPr/>
        </p:nvPicPr>
        <p:blipFill>
          <a:blip r:embed="rId2"/>
          <a:stretch/>
        </p:blipFill>
        <p:spPr>
          <a:xfrm>
            <a:off x="450720" y="748080"/>
            <a:ext cx="3480120" cy="2319480"/>
          </a:xfrm>
          <a:prstGeom prst="rect">
            <a:avLst/>
          </a:prstGeom>
          <a:ln w="0">
            <a:noFill/>
          </a:ln>
        </p:spPr>
      </p:pic>
      <p:sp>
        <p:nvSpPr>
          <p:cNvPr id="505" name="CustomShape 1"/>
          <p:cNvSpPr/>
          <p:nvPr/>
        </p:nvSpPr>
        <p:spPr>
          <a:xfrm>
            <a:off x="179640" y="0"/>
            <a:ext cx="4022640" cy="69120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6" name="Image 1" descr=""/>
          <p:cNvPicPr/>
          <p:nvPr/>
        </p:nvPicPr>
        <p:blipFill>
          <a:blip r:embed="rId3"/>
          <a:stretch/>
        </p:blipFill>
        <p:spPr>
          <a:xfrm>
            <a:off x="6153480" y="1674360"/>
            <a:ext cx="2319480" cy="2319480"/>
          </a:xfrm>
          <a:prstGeom prst="rect">
            <a:avLst/>
          </a:prstGeom>
          <a:ln w="0">
            <a:noFill/>
          </a:ln>
        </p:spPr>
      </p:pic>
      <p:pic>
        <p:nvPicPr>
          <p:cNvPr id="507" name="Image 5" descr=""/>
          <p:cNvPicPr/>
          <p:nvPr/>
        </p:nvPicPr>
        <p:blipFill>
          <a:blip r:embed="rId4"/>
          <a:stretch/>
        </p:blipFill>
        <p:spPr>
          <a:xfrm>
            <a:off x="4286520" y="417600"/>
            <a:ext cx="3127320" cy="803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CustomShape 1"/>
          <p:cNvSpPr/>
          <p:nvPr/>
        </p:nvSpPr>
        <p:spPr>
          <a:xfrm>
            <a:off x="179640" y="0"/>
            <a:ext cx="4022640" cy="69120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9" name="Image 8" descr=""/>
          <p:cNvPicPr/>
          <p:nvPr/>
        </p:nvPicPr>
        <p:blipFill>
          <a:blip r:embed="rId1"/>
          <a:stretch/>
        </p:blipFill>
        <p:spPr>
          <a:xfrm>
            <a:off x="2331360" y="3757320"/>
            <a:ext cx="1870920" cy="1810800"/>
          </a:xfrm>
          <a:prstGeom prst="rect">
            <a:avLst/>
          </a:prstGeom>
          <a:ln w="0">
            <a:noFill/>
          </a:ln>
        </p:spPr>
      </p:pic>
      <p:pic>
        <p:nvPicPr>
          <p:cNvPr id="510" name="Image 19" descr=""/>
          <p:cNvPicPr/>
          <p:nvPr/>
        </p:nvPicPr>
        <p:blipFill>
          <a:blip r:embed="rId2"/>
          <a:stretch/>
        </p:blipFill>
        <p:spPr>
          <a:xfrm>
            <a:off x="209880" y="692640"/>
            <a:ext cx="2272680" cy="2172240"/>
          </a:xfrm>
          <a:prstGeom prst="rect">
            <a:avLst/>
          </a:prstGeom>
          <a:ln w="0">
            <a:noFill/>
          </a:ln>
        </p:spPr>
      </p:pic>
      <p:sp>
        <p:nvSpPr>
          <p:cNvPr id="511" name="CustomShape 2"/>
          <p:cNvSpPr/>
          <p:nvPr/>
        </p:nvSpPr>
        <p:spPr>
          <a:xfrm>
            <a:off x="4604040" y="3757320"/>
            <a:ext cx="366696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Site Parcoursup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Rechercher une formation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Trouver des informations sur les formations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2" name="CustomShape 3"/>
          <p:cNvSpPr/>
          <p:nvPr/>
        </p:nvSpPr>
        <p:spPr>
          <a:xfrm>
            <a:off x="304560" y="5727960"/>
            <a:ext cx="59752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Salon INFOSUP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Découvrir les établissements et les formations du 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Discuter avec des étudiants ou formateurs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3" name="CustomShape 4"/>
          <p:cNvSpPr/>
          <p:nvPr/>
        </p:nvSpPr>
        <p:spPr>
          <a:xfrm>
            <a:off x="209880" y="3119040"/>
            <a:ext cx="3136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Consulter les ressources du CIO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514" name="Image 1" descr=""/>
          <p:cNvPicPr/>
          <p:nvPr/>
        </p:nvPicPr>
        <p:blipFill>
          <a:blip r:embed="rId3"/>
          <a:stretch/>
        </p:blipFill>
        <p:spPr>
          <a:xfrm>
            <a:off x="4356000" y="212040"/>
            <a:ext cx="2652840" cy="2652840"/>
          </a:xfrm>
          <a:prstGeom prst="rect">
            <a:avLst/>
          </a:prstGeom>
          <a:ln w="0">
            <a:noFill/>
          </a:ln>
        </p:spPr>
      </p:pic>
      <p:sp>
        <p:nvSpPr>
          <p:cNvPr id="515" name="CustomShape 5"/>
          <p:cNvSpPr/>
          <p:nvPr/>
        </p:nvSpPr>
        <p:spPr>
          <a:xfrm>
            <a:off x="7010280" y="897840"/>
            <a:ext cx="17366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Blog orientation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ENT Toulouse Lautrec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" name="Image 1" descr=""/>
          <p:cNvPicPr/>
          <p:nvPr/>
        </p:nvPicPr>
        <p:blipFill>
          <a:blip r:embed="rId1"/>
          <a:stretch/>
        </p:blipFill>
        <p:spPr>
          <a:xfrm>
            <a:off x="0" y="620640"/>
            <a:ext cx="9142560" cy="6235920"/>
          </a:xfrm>
          <a:prstGeom prst="rect">
            <a:avLst/>
          </a:prstGeom>
          <a:ln w="0">
            <a:noFill/>
          </a:ln>
        </p:spPr>
      </p:pic>
      <p:sp>
        <p:nvSpPr>
          <p:cNvPr id="517" name="CustomShape 1"/>
          <p:cNvSpPr/>
          <p:nvPr/>
        </p:nvSpPr>
        <p:spPr>
          <a:xfrm>
            <a:off x="1115640" y="116640"/>
            <a:ext cx="6047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Site ENT  Rubrique Orientation      sous Rubrique </a:t>
            </a:r>
            <a:r>
              <a:rPr b="0" lang="fr-FR" sz="1800" spc="-1" strike="noStrike">
                <a:solidFill>
                  <a:srgbClr val="ff0000"/>
                </a:solidFill>
                <a:latin typeface="Trebuchet MS"/>
                <a:ea typeface="DejaVu Sans"/>
              </a:rPr>
              <a:t>En 2de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8" name="CustomShape 2"/>
          <p:cNvSpPr/>
          <p:nvPr/>
        </p:nvSpPr>
        <p:spPr>
          <a:xfrm>
            <a:off x="4428000" y="188640"/>
            <a:ext cx="214560" cy="1425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fcbef"/>
          </a:solidFill>
          <a:ln cap="rnd">
            <a:solidFill>
              <a:srgbClr val="4696b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stomShape 1"/>
          <p:cNvSpPr/>
          <p:nvPr/>
        </p:nvSpPr>
        <p:spPr>
          <a:xfrm>
            <a:off x="6480" y="1262520"/>
            <a:ext cx="9140400" cy="563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ff"/>
                </a:solidFill>
                <a:latin typeface="Arial Black"/>
                <a:ea typeface="DejaVu Sans"/>
              </a:rPr>
              <a:t>Au Lycée Toulouse-Lautrec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 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CARLIER 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lundi et le vendredi matin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TAPIOU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 : le Mardi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ff"/>
                </a:solidFill>
                <a:latin typeface="Arial Black"/>
                <a:ea typeface="DejaVu Sans"/>
              </a:rPr>
              <a:t>Au CIO Toulouse-Nord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32 rue Mathaly 31200 Toulouse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RDV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 au 05 67 52 41 80 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(</a:t>
            </a:r>
            <a:r>
              <a:rPr b="0" i="1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ouvert aussi pendant les vacances scolaires</a:t>
            </a:r>
            <a:r>
              <a:rPr b="0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)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 CARLIER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Mardi de 13h30 à 17h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TAPIOU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Lundi de 9h à 12h30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20" name="CustomShape 2"/>
          <p:cNvSpPr/>
          <p:nvPr/>
        </p:nvSpPr>
        <p:spPr>
          <a:xfrm>
            <a:off x="0" y="0"/>
            <a:ext cx="9141840" cy="1245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 Black"/>
                <a:ea typeface="DejaVu Sans"/>
              </a:rPr>
              <a:t>Accompagnement au projet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521" name="CustomShape 3"/>
          <p:cNvSpPr/>
          <p:nvPr/>
        </p:nvSpPr>
        <p:spPr>
          <a:xfrm>
            <a:off x="126360" y="623880"/>
            <a:ext cx="9015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Entretiens avec les Psychologues - Conseil en Orientation </a:t>
            </a:r>
            <a:endParaRPr b="0" lang="fr-FR" sz="1800" spc="-1" strike="noStrike">
              <a:latin typeface="Arial"/>
            </a:endParaRPr>
          </a:p>
          <a:p>
            <a:pPr marL="36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(sur rendez-vous)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522" name="Image 1" descr=""/>
          <p:cNvPicPr/>
          <p:nvPr/>
        </p:nvPicPr>
        <p:blipFill>
          <a:blip r:embed="rId1"/>
          <a:stretch/>
        </p:blipFill>
        <p:spPr>
          <a:xfrm>
            <a:off x="7308360" y="3501000"/>
            <a:ext cx="1608120" cy="1735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539640" y="3789360"/>
            <a:ext cx="8134560" cy="201456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MERCI DE VOTRE ATTENTION</a:t>
            </a:r>
            <a:endParaRPr b="0" lang="fr-FR" sz="6000" spc="-1" strike="noStrike">
              <a:latin typeface="Arial"/>
            </a:endParaRPr>
          </a:p>
        </p:txBody>
      </p:sp>
      <p:pic>
        <p:nvPicPr>
          <p:cNvPr id="524" name="Picture 2" descr=""/>
          <p:cNvPicPr/>
          <p:nvPr/>
        </p:nvPicPr>
        <p:blipFill>
          <a:blip r:embed="rId1"/>
          <a:stretch/>
        </p:blipFill>
        <p:spPr>
          <a:xfrm>
            <a:off x="3348000" y="692280"/>
            <a:ext cx="2590920" cy="2590920"/>
          </a:xfrm>
          <a:prstGeom prst="rect">
            <a:avLst/>
          </a:prstGeom>
          <a:ln w="19080">
            <a:solidFill>
              <a:srgbClr val="ffffff"/>
            </a:solidFill>
            <a:miter/>
          </a:ln>
        </p:spPr>
      </p:pic>
      <p:pic>
        <p:nvPicPr>
          <p:cNvPr id="525" name="Picture 3" descr=""/>
          <p:cNvPicPr/>
          <p:nvPr/>
        </p:nvPicPr>
        <p:blipFill>
          <a:blip r:embed="rId2"/>
          <a:stretch/>
        </p:blipFill>
        <p:spPr>
          <a:xfrm>
            <a:off x="7236000" y="189000"/>
            <a:ext cx="1538280" cy="147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"/>
          <p:cNvGrpSpPr/>
          <p:nvPr/>
        </p:nvGrpSpPr>
        <p:grpSpPr>
          <a:xfrm>
            <a:off x="0" y="0"/>
            <a:ext cx="3411720" cy="1200240"/>
            <a:chOff x="0" y="0"/>
            <a:chExt cx="3411720" cy="1200240"/>
          </a:xfrm>
        </p:grpSpPr>
        <p:sp>
          <p:nvSpPr>
            <p:cNvPr id="71" name="CustomShape 2"/>
            <p:cNvSpPr/>
            <p:nvPr/>
          </p:nvSpPr>
          <p:spPr>
            <a:xfrm>
              <a:off x="0" y="0"/>
              <a:ext cx="341172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CustomShape 3"/>
            <p:cNvSpPr/>
            <p:nvPr/>
          </p:nvSpPr>
          <p:spPr>
            <a:xfrm>
              <a:off x="195120" y="173880"/>
              <a:ext cx="300060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b="0" lang="fr-FR" sz="2800" spc="-1" strike="noStrike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pic>
        <p:nvPicPr>
          <p:cNvPr id="73" name="Picture 4" descr=""/>
          <p:cNvPicPr/>
          <p:nvPr/>
        </p:nvPicPr>
        <p:blipFill>
          <a:blip r:embed="rId1"/>
          <a:stretch/>
        </p:blipFill>
        <p:spPr>
          <a:xfrm>
            <a:off x="1670040" y="4248000"/>
            <a:ext cx="2741760" cy="1455840"/>
          </a:xfrm>
          <a:prstGeom prst="rect">
            <a:avLst/>
          </a:prstGeom>
          <a:ln w="0">
            <a:noFill/>
          </a:ln>
        </p:spPr>
      </p:pic>
      <p:sp>
        <p:nvSpPr>
          <p:cNvPr id="74" name="CustomShape 4"/>
          <p:cNvSpPr/>
          <p:nvPr/>
        </p:nvSpPr>
        <p:spPr>
          <a:xfrm>
            <a:off x="61920" y="1641600"/>
            <a:ext cx="8937720" cy="131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000000"/>
                </a:solidFill>
                <a:latin typeface="Garamond"/>
                <a:ea typeface="DejaVu Sans"/>
              </a:rPr>
              <a:t>Un bac général avec des Enseignements de Spécialité au choix</a:t>
            </a:r>
            <a:endParaRPr b="0" lang="fr-FR" sz="4000" spc="-1" strike="noStrike">
              <a:latin typeface="Arial"/>
            </a:endParaRPr>
          </a:p>
        </p:txBody>
      </p:sp>
      <p:pic>
        <p:nvPicPr>
          <p:cNvPr id="75" name="Picture 6" descr=""/>
          <p:cNvPicPr/>
          <p:nvPr/>
        </p:nvPicPr>
        <p:blipFill>
          <a:blip r:embed="rId2"/>
          <a:stretch/>
        </p:blipFill>
        <p:spPr>
          <a:xfrm>
            <a:off x="5010120" y="3097080"/>
            <a:ext cx="2724120" cy="1449360"/>
          </a:xfrm>
          <a:prstGeom prst="rect">
            <a:avLst/>
          </a:prstGeom>
          <a:ln w="0">
            <a:noFill/>
          </a:ln>
        </p:spPr>
      </p:pic>
      <p:pic>
        <p:nvPicPr>
          <p:cNvPr id="76" name="Picture 7" descr=""/>
          <p:cNvPicPr/>
          <p:nvPr/>
        </p:nvPicPr>
        <p:blipFill>
          <a:blip r:embed="rId3"/>
          <a:stretch/>
        </p:blipFill>
        <p:spPr>
          <a:xfrm>
            <a:off x="3638520" y="5248440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8" descr=""/>
          <p:cNvPicPr/>
          <p:nvPr/>
        </p:nvPicPr>
        <p:blipFill>
          <a:blip r:embed="rId4"/>
          <a:stretch/>
        </p:blipFill>
        <p:spPr>
          <a:xfrm>
            <a:off x="-536400" y="3236760"/>
            <a:ext cx="2729160" cy="144936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9" descr=""/>
          <p:cNvPicPr/>
          <p:nvPr/>
        </p:nvPicPr>
        <p:blipFill>
          <a:blip r:embed="rId5"/>
          <a:stretch/>
        </p:blipFill>
        <p:spPr>
          <a:xfrm>
            <a:off x="-566640" y="4280040"/>
            <a:ext cx="3003840" cy="160668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10" descr=""/>
          <p:cNvPicPr/>
          <p:nvPr/>
        </p:nvPicPr>
        <p:blipFill>
          <a:blip r:embed="rId6"/>
          <a:stretch/>
        </p:blipFill>
        <p:spPr>
          <a:xfrm>
            <a:off x="6827760" y="4230720"/>
            <a:ext cx="2729160" cy="1449360"/>
          </a:xfrm>
          <a:prstGeom prst="rect">
            <a:avLst/>
          </a:prstGeom>
          <a:ln w="0">
            <a:noFill/>
          </a:ln>
        </p:spPr>
      </p:pic>
      <p:pic>
        <p:nvPicPr>
          <p:cNvPr id="80" name="Picture 11" descr=""/>
          <p:cNvPicPr/>
          <p:nvPr/>
        </p:nvPicPr>
        <p:blipFill>
          <a:blip r:embed="rId7"/>
          <a:stretch/>
        </p:blipFill>
        <p:spPr>
          <a:xfrm>
            <a:off x="1590840" y="5419800"/>
            <a:ext cx="3059280" cy="160200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12" descr=""/>
          <p:cNvPicPr/>
          <p:nvPr/>
        </p:nvPicPr>
        <p:blipFill>
          <a:blip r:embed="rId8"/>
          <a:stretch/>
        </p:blipFill>
        <p:spPr>
          <a:xfrm>
            <a:off x="5010120" y="4248000"/>
            <a:ext cx="2730600" cy="144936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13" descr=""/>
          <p:cNvPicPr/>
          <p:nvPr/>
        </p:nvPicPr>
        <p:blipFill>
          <a:blip r:embed="rId9"/>
          <a:stretch/>
        </p:blipFill>
        <p:spPr>
          <a:xfrm>
            <a:off x="6858000" y="2992320"/>
            <a:ext cx="2741760" cy="146232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14" descr=""/>
          <p:cNvPicPr/>
          <p:nvPr/>
        </p:nvPicPr>
        <p:blipFill>
          <a:blip r:embed="rId10"/>
          <a:stretch/>
        </p:blipFill>
        <p:spPr>
          <a:xfrm>
            <a:off x="6364440" y="5516640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5" descr=""/>
          <p:cNvPicPr/>
          <p:nvPr/>
        </p:nvPicPr>
        <p:blipFill>
          <a:blip r:embed="rId11"/>
          <a:stretch/>
        </p:blipFill>
        <p:spPr>
          <a:xfrm>
            <a:off x="3475080" y="3706920"/>
            <a:ext cx="2741760" cy="146052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16" descr=""/>
          <p:cNvPicPr/>
          <p:nvPr/>
        </p:nvPicPr>
        <p:blipFill>
          <a:blip r:embed="rId12"/>
          <a:stretch/>
        </p:blipFill>
        <p:spPr>
          <a:xfrm>
            <a:off x="1822320" y="3224160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17" descr=""/>
          <p:cNvPicPr/>
          <p:nvPr/>
        </p:nvPicPr>
        <p:blipFill>
          <a:blip r:embed="rId13"/>
          <a:stretch/>
        </p:blipFill>
        <p:spPr>
          <a:xfrm>
            <a:off x="-457200" y="5546880"/>
            <a:ext cx="2741760" cy="1462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1"/>
          <p:cNvGrpSpPr/>
          <p:nvPr/>
        </p:nvGrpSpPr>
        <p:grpSpPr>
          <a:xfrm>
            <a:off x="0" y="0"/>
            <a:ext cx="3411720" cy="1200240"/>
            <a:chOff x="0" y="0"/>
            <a:chExt cx="3411720" cy="1200240"/>
          </a:xfrm>
        </p:grpSpPr>
        <p:sp>
          <p:nvSpPr>
            <p:cNvPr id="88" name="CustomShape 2"/>
            <p:cNvSpPr/>
            <p:nvPr/>
          </p:nvSpPr>
          <p:spPr>
            <a:xfrm>
              <a:off x="0" y="0"/>
              <a:ext cx="341172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89" name="CustomShape 3"/>
            <p:cNvSpPr/>
            <p:nvPr/>
          </p:nvSpPr>
          <p:spPr>
            <a:xfrm>
              <a:off x="195120" y="173880"/>
              <a:ext cx="300060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b="0" lang="fr-FR" sz="2800" spc="-1" strike="noStrike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graphicFrame>
        <p:nvGraphicFramePr>
          <p:cNvPr id="90" name="Table 4"/>
          <p:cNvGraphicFramePr/>
          <p:nvPr/>
        </p:nvGraphicFramePr>
        <p:xfrm>
          <a:off x="195120" y="1201680"/>
          <a:ext cx="6753960" cy="4242600"/>
        </p:xfrm>
        <a:graphic>
          <a:graphicData uri="http://schemas.openxmlformats.org/drawingml/2006/table">
            <a:tbl>
              <a:tblPr/>
              <a:tblGrid>
                <a:gridCol w="3146760"/>
                <a:gridCol w="1548720"/>
                <a:gridCol w="2058840"/>
              </a:tblGrid>
              <a:tr h="6991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ENSEIGNEMENTS COMMUNS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PREMIERE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0716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Français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Philosophie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Histoire-Géographie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6224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LVA et LVB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4h30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Education physique et sportive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scientifique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moral et civique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856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Options (facultatif)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option de 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à 2 options de 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</a:tr>
            </a:tbl>
          </a:graphicData>
        </a:graphic>
      </p:graphicFrame>
      <p:sp>
        <p:nvSpPr>
          <p:cNvPr id="91" name="CustomShape 5"/>
          <p:cNvSpPr/>
          <p:nvPr/>
        </p:nvSpPr>
        <p:spPr>
          <a:xfrm>
            <a:off x="111240" y="5445360"/>
            <a:ext cx="6846480" cy="51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3a3a3a"/>
                </a:solidFill>
                <a:latin typeface="Arial"/>
                <a:ea typeface="DejaVu Sans"/>
              </a:rPr>
              <a:t>Accompagnement personnalisé, Accompagnement au choix de l’orientation,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3a3a3a"/>
                </a:solidFill>
                <a:latin typeface="Arial"/>
                <a:ea typeface="Lucida Sans Unicode"/>
              </a:rPr>
              <a:t>Heures de vie de classe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950160" y="1557000"/>
            <a:ext cx="2095560" cy="210132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 PREMIERE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L’élève choisit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enseignements de spécialité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4 h pour chacun, soit un total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93" name="CustomShape 7"/>
          <p:cNvSpPr/>
          <p:nvPr/>
        </p:nvSpPr>
        <p:spPr>
          <a:xfrm>
            <a:off x="6958800" y="3808080"/>
            <a:ext cx="2095560" cy="228348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 TERMINALE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L’élève conserve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2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de spécialité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6 h pour chacun, soit un total 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94" name="CustomShape 8"/>
          <p:cNvSpPr/>
          <p:nvPr/>
        </p:nvSpPr>
        <p:spPr>
          <a:xfrm>
            <a:off x="6950160" y="169920"/>
            <a:ext cx="2082960" cy="137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</a:pPr>
            <a:r>
              <a:rPr b="1" lang="fr-FR" sz="4800" spc="-1" strike="noStrike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b="0" lang="fr-FR" sz="4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</a:t>
            </a: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 spécialité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5" name="CustomShape 9"/>
          <p:cNvSpPr/>
          <p:nvPr/>
        </p:nvSpPr>
        <p:spPr>
          <a:xfrm>
            <a:off x="2160" y="6092640"/>
            <a:ext cx="9140400" cy="76032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ff0000"/>
                </a:solidFill>
                <a:latin typeface="Trebuchet MS"/>
                <a:ea typeface="DejaVu Sans"/>
              </a:rPr>
              <a:t>Depuis la Rentrée 2023: 1h30 de Mathématiques en classe de 1ere pour les élèves n’ayant pas pris l’EDS </a:t>
            </a:r>
            <a:endParaRPr b="0" lang="fr-F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nodeType="clickEffect" fill="hold">
                      <p:stCondLst>
                        <p:cond delay="indefinite"/>
                      </p:stCondLst>
                      <p:childTnLst>
                        <p:par>
                          <p:cTn id="6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5246640" y="235080"/>
            <a:ext cx="3598920" cy="58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Spécialités à choisir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97" name="Group 2"/>
          <p:cNvGrpSpPr/>
          <p:nvPr/>
        </p:nvGrpSpPr>
        <p:grpSpPr>
          <a:xfrm>
            <a:off x="0" y="0"/>
            <a:ext cx="4362480" cy="979560"/>
            <a:chOff x="0" y="0"/>
            <a:chExt cx="4362480" cy="979560"/>
          </a:xfrm>
        </p:grpSpPr>
        <p:sp>
          <p:nvSpPr>
            <p:cNvPr id="98" name="CustomShape 3"/>
            <p:cNvSpPr/>
            <p:nvPr/>
          </p:nvSpPr>
          <p:spPr>
            <a:xfrm>
              <a:off x="0" y="0"/>
              <a:ext cx="4362480" cy="97956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99" name="CustomShape 4"/>
            <p:cNvSpPr/>
            <p:nvPr/>
          </p:nvSpPr>
          <p:spPr>
            <a:xfrm>
              <a:off x="249120" y="269280"/>
              <a:ext cx="383724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pic>
        <p:nvPicPr>
          <p:cNvPr id="100" name="Picture 5" descr=""/>
          <p:cNvPicPr/>
          <p:nvPr/>
        </p:nvPicPr>
        <p:blipFill>
          <a:blip r:embed="rId1"/>
          <a:stretch/>
        </p:blipFill>
        <p:spPr>
          <a:xfrm>
            <a:off x="5857920" y="5102280"/>
            <a:ext cx="2913120" cy="76680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6" descr=""/>
          <p:cNvPicPr/>
          <p:nvPr/>
        </p:nvPicPr>
        <p:blipFill>
          <a:blip r:embed="rId2"/>
          <a:stretch/>
        </p:blipFill>
        <p:spPr>
          <a:xfrm>
            <a:off x="457200" y="4413240"/>
            <a:ext cx="2460600" cy="63360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7" descr=""/>
          <p:cNvPicPr/>
          <p:nvPr/>
        </p:nvPicPr>
        <p:blipFill>
          <a:blip r:embed="rId3"/>
          <a:stretch/>
        </p:blipFill>
        <p:spPr>
          <a:xfrm>
            <a:off x="3164040" y="5261040"/>
            <a:ext cx="2479680" cy="59544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8" descr=""/>
          <p:cNvPicPr/>
          <p:nvPr/>
        </p:nvPicPr>
        <p:blipFill>
          <a:blip r:embed="rId4"/>
          <a:stretch/>
        </p:blipFill>
        <p:spPr>
          <a:xfrm>
            <a:off x="5851440" y="5913360"/>
            <a:ext cx="2919600" cy="827280"/>
          </a:xfrm>
          <a:prstGeom prst="rect">
            <a:avLst/>
          </a:prstGeom>
          <a:ln w="0">
            <a:noFill/>
          </a:ln>
        </p:spPr>
      </p:pic>
      <p:grpSp>
        <p:nvGrpSpPr>
          <p:cNvPr id="104" name="Group 5"/>
          <p:cNvGrpSpPr/>
          <p:nvPr/>
        </p:nvGrpSpPr>
        <p:grpSpPr>
          <a:xfrm>
            <a:off x="504720" y="3605040"/>
            <a:ext cx="2405160" cy="757440"/>
            <a:chOff x="504720" y="3605040"/>
            <a:chExt cx="2405160" cy="757440"/>
          </a:xfrm>
        </p:grpSpPr>
        <p:pic>
          <p:nvPicPr>
            <p:cNvPr id="105" name="Picture 10" descr=""/>
            <p:cNvPicPr/>
            <p:nvPr/>
          </p:nvPicPr>
          <p:blipFill>
            <a:blip r:embed="rId5"/>
            <a:stretch/>
          </p:blipFill>
          <p:spPr>
            <a:xfrm>
              <a:off x="504720" y="3605040"/>
              <a:ext cx="2405160" cy="757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6" name="CustomShape 6"/>
            <p:cNvSpPr/>
            <p:nvPr/>
          </p:nvSpPr>
          <p:spPr>
            <a:xfrm>
              <a:off x="561960" y="3633840"/>
              <a:ext cx="2295720" cy="679680"/>
            </a:xfrm>
            <a:prstGeom prst="rect">
              <a:avLst/>
            </a:prstGeom>
            <a:solidFill>
              <a:srgbClr val="3333cc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Numérique et sciences</a:t>
              </a:r>
              <a:endParaRPr b="0" lang="fr-FR" sz="14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 </a:t>
              </a: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informatiques</a:t>
              </a:r>
              <a:endParaRPr b="0" lang="fr-FR" sz="14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b="0" lang="fr-FR" sz="1400" spc="-1" strike="noStrike">
                <a:latin typeface="Arial"/>
              </a:endParaRPr>
            </a:p>
          </p:txBody>
        </p:sp>
      </p:grpSp>
      <p:pic>
        <p:nvPicPr>
          <p:cNvPr id="107" name="Picture 12" descr=""/>
          <p:cNvPicPr/>
          <p:nvPr/>
        </p:nvPicPr>
        <p:blipFill>
          <a:blip r:embed="rId6"/>
          <a:stretch/>
        </p:blipFill>
        <p:spPr>
          <a:xfrm>
            <a:off x="5846760" y="4340160"/>
            <a:ext cx="2881440" cy="144936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13" descr=""/>
          <p:cNvPicPr/>
          <p:nvPr/>
        </p:nvPicPr>
        <p:blipFill>
          <a:blip r:embed="rId7"/>
          <a:stretch/>
        </p:blipFill>
        <p:spPr>
          <a:xfrm>
            <a:off x="500040" y="2859120"/>
            <a:ext cx="2406960" cy="68760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14" descr=""/>
          <p:cNvPicPr/>
          <p:nvPr/>
        </p:nvPicPr>
        <p:blipFill>
          <a:blip r:embed="rId8"/>
          <a:stretch/>
        </p:blipFill>
        <p:spPr>
          <a:xfrm>
            <a:off x="5851440" y="3578400"/>
            <a:ext cx="2919600" cy="650880"/>
          </a:xfrm>
          <a:prstGeom prst="rect">
            <a:avLst/>
          </a:prstGeom>
          <a:ln w="0">
            <a:noFill/>
          </a:ln>
        </p:spPr>
      </p:pic>
      <p:pic>
        <p:nvPicPr>
          <p:cNvPr id="110" name="Picture 15" descr=""/>
          <p:cNvPicPr/>
          <p:nvPr/>
        </p:nvPicPr>
        <p:blipFill>
          <a:blip r:embed="rId9"/>
          <a:stretch/>
        </p:blipFill>
        <p:spPr>
          <a:xfrm>
            <a:off x="5846760" y="2895480"/>
            <a:ext cx="2924280" cy="650880"/>
          </a:xfrm>
          <a:prstGeom prst="rect">
            <a:avLst/>
          </a:prstGeom>
          <a:ln w="0">
            <a:noFill/>
          </a:ln>
        </p:spPr>
      </p:pic>
      <p:sp>
        <p:nvSpPr>
          <p:cNvPr id="111" name="CustomShape 7"/>
          <p:cNvSpPr/>
          <p:nvPr/>
        </p:nvSpPr>
        <p:spPr>
          <a:xfrm>
            <a:off x="453960" y="3011400"/>
            <a:ext cx="230220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Mathématiques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2" name="CustomShape 8"/>
          <p:cNvSpPr/>
          <p:nvPr/>
        </p:nvSpPr>
        <p:spPr>
          <a:xfrm>
            <a:off x="6134040" y="2944800"/>
            <a:ext cx="2302200" cy="51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Littérature et Langues et cultures de  l’antiquité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3" name="CustomShape 9"/>
          <p:cNvSpPr/>
          <p:nvPr/>
        </p:nvSpPr>
        <p:spPr>
          <a:xfrm>
            <a:off x="5854680" y="4305240"/>
            <a:ext cx="2916360" cy="7768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Histoire-géographie, géopolitique et sciences politiques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4" name="CustomShape 10"/>
          <p:cNvSpPr/>
          <p:nvPr/>
        </p:nvSpPr>
        <p:spPr>
          <a:xfrm>
            <a:off x="460440" y="4543560"/>
            <a:ext cx="23036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Physique-chimie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15" name="Picture 20" descr=""/>
          <p:cNvPicPr/>
          <p:nvPr/>
        </p:nvPicPr>
        <p:blipFill>
          <a:blip r:embed="rId10"/>
          <a:stretch/>
        </p:blipFill>
        <p:spPr>
          <a:xfrm>
            <a:off x="3164040" y="2871720"/>
            <a:ext cx="2479680" cy="692280"/>
          </a:xfrm>
          <a:prstGeom prst="rect">
            <a:avLst/>
          </a:prstGeom>
          <a:ln w="0">
            <a:noFill/>
          </a:ln>
        </p:spPr>
      </p:pic>
      <p:pic>
        <p:nvPicPr>
          <p:cNvPr id="116" name="Picture 21" descr=""/>
          <p:cNvPicPr/>
          <p:nvPr/>
        </p:nvPicPr>
        <p:blipFill>
          <a:blip r:embed="rId11"/>
          <a:stretch/>
        </p:blipFill>
        <p:spPr>
          <a:xfrm>
            <a:off x="3164040" y="3608280"/>
            <a:ext cx="2479680" cy="657360"/>
          </a:xfrm>
          <a:prstGeom prst="rect">
            <a:avLst/>
          </a:prstGeom>
          <a:ln w="0">
            <a:noFill/>
          </a:ln>
        </p:spPr>
      </p:pic>
      <p:sp>
        <p:nvSpPr>
          <p:cNvPr id="117" name="CustomShape 11"/>
          <p:cNvSpPr/>
          <p:nvPr/>
        </p:nvSpPr>
        <p:spPr>
          <a:xfrm>
            <a:off x="3235320" y="2898720"/>
            <a:ext cx="2406960" cy="5194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Sciences de la vie et de la terre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8" name="CustomShape 12"/>
          <p:cNvSpPr/>
          <p:nvPr/>
        </p:nvSpPr>
        <p:spPr>
          <a:xfrm>
            <a:off x="3240000" y="3668760"/>
            <a:ext cx="2249640" cy="48888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Biologie-écologie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Lucida Sans Unicode"/>
              </a:rPr>
              <a:t>Lycées agricoles : Auzeville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19" name="CustomShape 13"/>
          <p:cNvSpPr/>
          <p:nvPr/>
        </p:nvSpPr>
        <p:spPr>
          <a:xfrm>
            <a:off x="3216240" y="5303880"/>
            <a:ext cx="2352960" cy="36756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Arts </a:t>
            </a:r>
            <a:r>
              <a:rPr b="1" i="1" lang="fr-FR" sz="1800" spc="-1" strike="noStrike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0" name="CustomShape 14"/>
          <p:cNvSpPr/>
          <p:nvPr/>
        </p:nvSpPr>
        <p:spPr>
          <a:xfrm>
            <a:off x="6046920" y="3606840"/>
            <a:ext cx="2302200" cy="54900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Langues, littératures et cultures étrangères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21" name="Picture 26" descr=""/>
          <p:cNvPicPr/>
          <p:nvPr/>
        </p:nvPicPr>
        <p:blipFill>
          <a:blip r:embed="rId12"/>
          <a:stretch/>
        </p:blipFill>
        <p:spPr>
          <a:xfrm>
            <a:off x="433440" y="5121360"/>
            <a:ext cx="2533680" cy="723960"/>
          </a:xfrm>
          <a:prstGeom prst="rect">
            <a:avLst/>
          </a:prstGeom>
          <a:ln w="0">
            <a:noFill/>
          </a:ln>
        </p:spPr>
      </p:pic>
      <p:sp>
        <p:nvSpPr>
          <p:cNvPr id="122" name="CustomShape 15"/>
          <p:cNvSpPr/>
          <p:nvPr/>
        </p:nvSpPr>
        <p:spPr>
          <a:xfrm>
            <a:off x="480960" y="5176800"/>
            <a:ext cx="2436840" cy="88488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Sciences de l’ingénieur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DejaVu Sans"/>
              </a:rPr>
              <a:t>Lycée Hessel et Lycée gragnague…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400" spc="-1" strike="noStrike">
                <a:solidFill>
                  <a:srgbClr val="ffff00"/>
                </a:solidFill>
                <a:latin typeface="Arial"/>
                <a:ea typeface="DejaVu Sans"/>
              </a:rPr>
              <a:t>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3" name="CustomShape 16"/>
          <p:cNvSpPr/>
          <p:nvPr/>
        </p:nvSpPr>
        <p:spPr>
          <a:xfrm>
            <a:off x="114480" y="1284120"/>
            <a:ext cx="8913960" cy="161460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EN PREMIERE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: L’élève choisit 3 enseignements de spécialité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(4 h pour chacun, soit un total de 12 h)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En TERMINALE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:  L’élève conserve 2 enseignements de spécialité parmi les 3 de première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(6 h pour chacun, soit un total de 12 h)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24" name="CustomShape 17"/>
          <p:cNvSpPr/>
          <p:nvPr/>
        </p:nvSpPr>
        <p:spPr>
          <a:xfrm>
            <a:off x="0" y="5985000"/>
            <a:ext cx="5639040" cy="106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1" i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b="1" i="1" lang="fr-FR" sz="1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1" i="1" lang="fr-FR" sz="1200" spc="-1" strike="noStrike" u="sng">
                <a:solidFill>
                  <a:srgbClr val="ff0000"/>
                </a:solidFill>
                <a:uFillTx/>
                <a:latin typeface="Arial"/>
                <a:ea typeface="DejaVu Sans"/>
              </a:rPr>
              <a:t>Arts</a:t>
            </a:r>
            <a:r>
              <a:rPr b="1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: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Arts du cirque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(Auch) 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Arts  plastiques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(R.Naves,st Sernin,Arènes..) ;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Cinéma-audiovisuel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(Arènes) 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Danse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(Saint-Sernin) 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Histoire des arts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 Sernin, J. Baker.) 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Musique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 Sernin…) ;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Théâtre</a:t>
            </a:r>
            <a:r>
              <a:rPr b="1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(Naves, Berthelot) 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125" name="Picture 30" descr=""/>
          <p:cNvPicPr/>
          <p:nvPr/>
        </p:nvPicPr>
        <p:blipFill>
          <a:blip r:embed="rId13"/>
          <a:stretch/>
        </p:blipFill>
        <p:spPr>
          <a:xfrm>
            <a:off x="3164040" y="4316400"/>
            <a:ext cx="2479680" cy="876600"/>
          </a:xfrm>
          <a:prstGeom prst="rect">
            <a:avLst/>
          </a:prstGeom>
          <a:ln w="0">
            <a:noFill/>
          </a:ln>
        </p:spPr>
      </p:pic>
      <p:sp>
        <p:nvSpPr>
          <p:cNvPr id="126" name="CustomShape 18"/>
          <p:cNvSpPr/>
          <p:nvPr/>
        </p:nvSpPr>
        <p:spPr>
          <a:xfrm>
            <a:off x="3132000" y="4348080"/>
            <a:ext cx="2519640" cy="79380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Education Physique, pratiques et culture sportives </a:t>
            </a: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DejaVu Sans"/>
              </a:rPr>
              <a:t>R.Naves…</a:t>
            </a:r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nodeType="clickEffect" fill="hold">
                      <p:stCondLst>
                        <p:cond delay="0"/>
                      </p:stCondLst>
                      <p:childTnLst>
                        <p:par>
                          <p:cTn id="7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14130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28" name="Table 1"/>
          <p:cNvGraphicFramePr/>
          <p:nvPr/>
        </p:nvGraphicFramePr>
        <p:xfrm>
          <a:off x="323640" y="1952640"/>
          <a:ext cx="5113080" cy="2745360"/>
        </p:xfrm>
        <a:graphic>
          <a:graphicData uri="http://schemas.openxmlformats.org/drawingml/2006/table">
            <a:tbl>
              <a:tblPr/>
              <a:tblGrid>
                <a:gridCol w="5113440"/>
              </a:tblGrid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LVC Allemand (si débutée en 2</a:t>
                      </a:r>
                      <a:r>
                        <a:rPr b="1" lang="fr-FR" sz="16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nde)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LCA : latin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LCA : Grec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72a528"/>
                          </a:solidFill>
                          <a:latin typeface="Arial"/>
                          <a:ea typeface="Microsoft YaHei"/>
                        </a:rPr>
                        <a:t>Education physique et sportive*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39d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Arts*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Hippologie et équitation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  <a:tr h="4669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Agronomie – économie – territoires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4687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Pratiques sociales et culturelles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</a:tbl>
          </a:graphicData>
        </a:graphic>
      </p:graphicFrame>
      <p:sp>
        <p:nvSpPr>
          <p:cNvPr id="129" name="CustomShape 2"/>
          <p:cNvSpPr/>
          <p:nvPr/>
        </p:nvSpPr>
        <p:spPr>
          <a:xfrm>
            <a:off x="6524640" y="2484360"/>
            <a:ext cx="1798920" cy="14648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c58d01"/>
                </a:solidFill>
                <a:latin typeface="Book Antiqua"/>
                <a:ea typeface="DejaVu Sans"/>
              </a:rPr>
              <a:t>Une option au choix suivie en classe de PREMIERE et TERMINALE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5667480" y="1989000"/>
            <a:ext cx="540000" cy="2708280"/>
          </a:xfrm>
          <a:prstGeom prst="rightBrace">
            <a:avLst>
              <a:gd name="adj1" fmla="val 31704"/>
              <a:gd name="adj2" fmla="val 50000"/>
            </a:avLst>
          </a:prstGeom>
          <a:noFill/>
          <a:ln w="108000">
            <a:solidFill>
              <a:srgbClr val="fed46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4"/>
          <p:cNvSpPr/>
          <p:nvPr/>
        </p:nvSpPr>
        <p:spPr>
          <a:xfrm>
            <a:off x="6524640" y="4938840"/>
            <a:ext cx="1798920" cy="11905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Book Antiqua"/>
                <a:ea typeface="DejaVu Sans"/>
              </a:rPr>
              <a:t>Une option au choix suivie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Book Antiqua"/>
                <a:ea typeface="DejaVu Sans"/>
              </a:rPr>
              <a:t>en classe de TERMINALE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2" name="CustomShape 5"/>
          <p:cNvSpPr/>
          <p:nvPr/>
        </p:nvSpPr>
        <p:spPr>
          <a:xfrm>
            <a:off x="5667480" y="5067360"/>
            <a:ext cx="540000" cy="943200"/>
          </a:xfrm>
          <a:prstGeom prst="rightBrace">
            <a:avLst>
              <a:gd name="adj1" fmla="val 20874"/>
              <a:gd name="adj2" fmla="val 50000"/>
            </a:avLst>
          </a:prstGeom>
          <a:noFill/>
          <a:ln w="108000">
            <a:solidFill>
              <a:srgbClr val="0070c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6"/>
          <p:cNvSpPr/>
          <p:nvPr/>
        </p:nvSpPr>
        <p:spPr>
          <a:xfrm>
            <a:off x="4591080" y="262080"/>
            <a:ext cx="4367520" cy="51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c00000"/>
                </a:solidFill>
                <a:latin typeface="Garamond"/>
                <a:ea typeface="DejaVu Sans"/>
              </a:rPr>
              <a:t>Enseignements optionnels</a:t>
            </a:r>
            <a:endParaRPr b="0" lang="fr-FR" sz="2800" spc="-1" strike="noStrike">
              <a:latin typeface="Arial"/>
            </a:endParaRPr>
          </a:p>
        </p:txBody>
      </p:sp>
      <p:grpSp>
        <p:nvGrpSpPr>
          <p:cNvPr id="134" name="Group 7"/>
          <p:cNvGrpSpPr/>
          <p:nvPr/>
        </p:nvGrpSpPr>
        <p:grpSpPr>
          <a:xfrm>
            <a:off x="0" y="0"/>
            <a:ext cx="4362480" cy="979560"/>
            <a:chOff x="0" y="0"/>
            <a:chExt cx="4362480" cy="979560"/>
          </a:xfrm>
        </p:grpSpPr>
        <p:sp>
          <p:nvSpPr>
            <p:cNvPr id="135" name="CustomShape 8"/>
            <p:cNvSpPr/>
            <p:nvPr/>
          </p:nvSpPr>
          <p:spPr>
            <a:xfrm>
              <a:off x="0" y="0"/>
              <a:ext cx="4362480" cy="97956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136" name="CustomShape 9"/>
            <p:cNvSpPr/>
            <p:nvPr/>
          </p:nvSpPr>
          <p:spPr>
            <a:xfrm>
              <a:off x="249120" y="269280"/>
              <a:ext cx="383724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graphicFrame>
        <p:nvGraphicFramePr>
          <p:cNvPr id="137" name="Table 10"/>
          <p:cNvGraphicFramePr/>
          <p:nvPr/>
        </p:nvGraphicFramePr>
        <p:xfrm>
          <a:off x="249120" y="4994280"/>
          <a:ext cx="5187240" cy="1089360"/>
        </p:xfrm>
        <a:graphic>
          <a:graphicData uri="http://schemas.openxmlformats.org/drawingml/2006/table">
            <a:tbl>
              <a:tblPr/>
              <a:tblGrid>
                <a:gridCol w="5187600"/>
              </a:tblGrid>
              <a:tr h="3178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 complémentaires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3178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 expertes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61b6ff"/>
                    </a:solidFill>
                  </a:tcPr>
                </a:tc>
              </a:tr>
              <a:tr h="4539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Droit et grands enjeux du monde contemporain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8" name="Table 11"/>
          <p:cNvGraphicFramePr/>
          <p:nvPr/>
        </p:nvGraphicFramePr>
        <p:xfrm>
          <a:off x="388800" y="1271520"/>
          <a:ext cx="5047560" cy="480600"/>
        </p:xfrm>
        <a:graphic>
          <a:graphicData uri="http://schemas.openxmlformats.org/drawingml/2006/table">
            <a:tbl>
              <a:tblPr/>
              <a:tblGrid>
                <a:gridCol w="5047920"/>
              </a:tblGrid>
              <a:tr h="480960"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 enseignement de 3h parmi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139" name="CustomShape 12"/>
          <p:cNvSpPr/>
          <p:nvPr/>
        </p:nvSpPr>
        <p:spPr>
          <a:xfrm>
            <a:off x="611280" y="6296040"/>
            <a:ext cx="4337280" cy="367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6600"/>
                </a:solidFill>
                <a:latin typeface="Garamond"/>
                <a:ea typeface="DejaVu Sans"/>
              </a:rPr>
              <a:t>(*  Options hors lycée Toulouse Lautrec)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282680" y="247680"/>
            <a:ext cx="7866360" cy="131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435faa"/>
                </a:solidFill>
                <a:latin typeface="Arial"/>
                <a:ea typeface="Lucida Sans Unicode"/>
              </a:rPr>
              <a:t>Coefficients du Bac Général</a:t>
            </a:r>
            <a:br/>
            <a:endParaRPr b="0" lang="fr-FR" sz="40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630440" y="6272280"/>
            <a:ext cx="316512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+ option(s) facultative(s) coef 2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142" name="Image 1" descr=""/>
          <p:cNvPicPr/>
          <p:nvPr/>
        </p:nvPicPr>
        <p:blipFill>
          <a:blip r:embed="rId1"/>
          <a:stretch/>
        </p:blipFill>
        <p:spPr>
          <a:xfrm>
            <a:off x="611640" y="1068120"/>
            <a:ext cx="7415280" cy="575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"/>
          <p:cNvGrpSpPr/>
          <p:nvPr/>
        </p:nvGrpSpPr>
        <p:grpSpPr>
          <a:xfrm>
            <a:off x="0" y="0"/>
            <a:ext cx="3843360" cy="1200240"/>
            <a:chOff x="0" y="0"/>
            <a:chExt cx="3843360" cy="1200240"/>
          </a:xfrm>
        </p:grpSpPr>
        <p:sp>
          <p:nvSpPr>
            <p:cNvPr id="144" name="CustomShape 2"/>
            <p:cNvSpPr/>
            <p:nvPr/>
          </p:nvSpPr>
          <p:spPr>
            <a:xfrm>
              <a:off x="0" y="0"/>
              <a:ext cx="384336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CustomShape 3"/>
            <p:cNvSpPr/>
            <p:nvPr/>
          </p:nvSpPr>
          <p:spPr>
            <a:xfrm>
              <a:off x="189000" y="173880"/>
              <a:ext cx="358632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Technologique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146" name="CustomShape 4"/>
          <p:cNvSpPr/>
          <p:nvPr/>
        </p:nvSpPr>
        <p:spPr>
          <a:xfrm>
            <a:off x="2487600" y="1392120"/>
            <a:ext cx="7317000" cy="106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8 séries technologiques</a:t>
            </a: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à la loupe…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47" name="Picture 5" descr=""/>
          <p:cNvPicPr/>
          <p:nvPr/>
        </p:nvPicPr>
        <p:blipFill>
          <a:blip r:embed="rId1"/>
          <a:stretch/>
        </p:blipFill>
        <p:spPr>
          <a:xfrm>
            <a:off x="569880" y="882720"/>
            <a:ext cx="2084400" cy="208620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6" descr=""/>
          <p:cNvPicPr/>
          <p:nvPr/>
        </p:nvPicPr>
        <p:blipFill>
          <a:blip r:embed="rId2"/>
          <a:stretch/>
        </p:blipFill>
        <p:spPr>
          <a:xfrm>
            <a:off x="7229520" y="6508800"/>
            <a:ext cx="293760" cy="303480"/>
          </a:xfrm>
          <a:prstGeom prst="rect">
            <a:avLst/>
          </a:prstGeom>
          <a:ln w="0">
            <a:noFill/>
          </a:ln>
        </p:spPr>
      </p:pic>
      <p:pic>
        <p:nvPicPr>
          <p:cNvPr id="149" name="Picture 7" descr=""/>
          <p:cNvPicPr/>
          <p:nvPr/>
        </p:nvPicPr>
        <p:blipFill>
          <a:blip r:embed="rId3"/>
          <a:stretch/>
        </p:blipFill>
        <p:spPr>
          <a:xfrm>
            <a:off x="-480960" y="5126040"/>
            <a:ext cx="4057920" cy="223056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8" descr=""/>
          <p:cNvPicPr/>
          <p:nvPr/>
        </p:nvPicPr>
        <p:blipFill>
          <a:blip r:embed="rId4"/>
          <a:stretch/>
        </p:blipFill>
        <p:spPr>
          <a:xfrm>
            <a:off x="-536400" y="2610000"/>
            <a:ext cx="3864240" cy="2156040"/>
          </a:xfrm>
          <a:prstGeom prst="rect">
            <a:avLst/>
          </a:prstGeom>
          <a:ln w="0">
            <a:noFill/>
          </a:ln>
        </p:spPr>
      </p:pic>
      <p:pic>
        <p:nvPicPr>
          <p:cNvPr id="151" name="Picture 9" descr=""/>
          <p:cNvPicPr/>
          <p:nvPr/>
        </p:nvPicPr>
        <p:blipFill>
          <a:blip r:embed="rId5"/>
          <a:stretch/>
        </p:blipFill>
        <p:spPr>
          <a:xfrm>
            <a:off x="2895480" y="2511360"/>
            <a:ext cx="3857760" cy="215136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10" descr=""/>
          <p:cNvPicPr/>
          <p:nvPr/>
        </p:nvPicPr>
        <p:blipFill>
          <a:blip r:embed="rId6"/>
          <a:stretch/>
        </p:blipFill>
        <p:spPr>
          <a:xfrm>
            <a:off x="6095880" y="2517840"/>
            <a:ext cx="3735360" cy="210852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12" descr=""/>
          <p:cNvPicPr/>
          <p:nvPr/>
        </p:nvPicPr>
        <p:blipFill>
          <a:blip r:embed="rId7"/>
          <a:stretch/>
        </p:blipFill>
        <p:spPr>
          <a:xfrm>
            <a:off x="2968560" y="5237280"/>
            <a:ext cx="3735360" cy="210024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13" descr=""/>
          <p:cNvPicPr/>
          <p:nvPr/>
        </p:nvPicPr>
        <p:blipFill>
          <a:blip r:embed="rId8"/>
          <a:stretch/>
        </p:blipFill>
        <p:spPr>
          <a:xfrm>
            <a:off x="4608360" y="3700440"/>
            <a:ext cx="3961080" cy="2149560"/>
          </a:xfrm>
          <a:prstGeom prst="rect">
            <a:avLst/>
          </a:prstGeom>
          <a:ln w="0">
            <a:noFill/>
          </a:ln>
        </p:spPr>
      </p:pic>
      <p:pic>
        <p:nvPicPr>
          <p:cNvPr id="155" name="Picture 14" descr=""/>
          <p:cNvPicPr/>
          <p:nvPr/>
        </p:nvPicPr>
        <p:blipFill>
          <a:blip r:embed="rId9"/>
          <a:stretch/>
        </p:blipFill>
        <p:spPr>
          <a:xfrm>
            <a:off x="5821200" y="5048280"/>
            <a:ext cx="4272120" cy="2314800"/>
          </a:xfrm>
          <a:prstGeom prst="rect">
            <a:avLst/>
          </a:prstGeom>
          <a:ln w="0">
            <a:noFill/>
          </a:ln>
        </p:spPr>
      </p:pic>
      <p:pic>
        <p:nvPicPr>
          <p:cNvPr id="156" name="Picture 18" descr=""/>
          <p:cNvPicPr/>
          <p:nvPr/>
        </p:nvPicPr>
        <p:blipFill>
          <a:blip r:embed="rId10"/>
          <a:stretch/>
        </p:blipFill>
        <p:spPr>
          <a:xfrm>
            <a:off x="1505160" y="3859200"/>
            <a:ext cx="3741840" cy="2102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8168</TotalTime>
  <Application>LibreOffice/7.2.4.1$Windows_X86_64 LibreOffice_project/27d75539669ac387bb498e35313b970b7fe9c4f9</Application>
  <AppVersion>15.0000</AppVersion>
  <Words>2437</Words>
  <Paragraphs>613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1601-01-01T00:00:00Z</dcterms:created>
  <dc:creator>LIOREL Myriam</dc:creator>
  <dc:description/>
  <dc:language>fr-FR</dc:language>
  <cp:lastModifiedBy/>
  <dcterms:modified xsi:type="dcterms:W3CDTF">2025-05-08T17:31:03Z</dcterms:modified>
  <cp:revision>346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31</vt:i4>
  </property>
  <property fmtid="{D5CDD505-2E9C-101B-9397-08002B2CF9AE}" pid="7" name="PresentationFormat">
    <vt:lpwstr>Affichage à l'écran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35</vt:i4>
  </property>
  <property fmtid="{D5CDD505-2E9C-101B-9397-08002B2CF9AE}" pid="11" name="Version">
    <vt:i4>1</vt:i4>
  </property>
</Properties>
</file>