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comments/modernComment_16F_3047243E.xml" ContentType="application/vnd.ms-powerpoint.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1"/>
  </p:sldMasterIdLst>
  <p:notesMasterIdLst>
    <p:notesMasterId r:id="rId26"/>
  </p:notesMasterIdLst>
  <p:handoutMasterIdLst>
    <p:handoutMasterId r:id="rId27"/>
  </p:handoutMasterIdLst>
  <p:sldIdLst>
    <p:sldId id="378" r:id="rId2"/>
    <p:sldId id="365" r:id="rId3"/>
    <p:sldId id="366" r:id="rId4"/>
    <p:sldId id="373" r:id="rId5"/>
    <p:sldId id="328" r:id="rId6"/>
    <p:sldId id="380" r:id="rId7"/>
    <p:sldId id="383" r:id="rId8"/>
    <p:sldId id="379" r:id="rId9"/>
    <p:sldId id="358" r:id="rId10"/>
    <p:sldId id="384" r:id="rId11"/>
    <p:sldId id="375" r:id="rId12"/>
    <p:sldId id="387" r:id="rId13"/>
    <p:sldId id="385" r:id="rId14"/>
    <p:sldId id="386" r:id="rId15"/>
    <p:sldId id="388" r:id="rId16"/>
    <p:sldId id="362" r:id="rId17"/>
    <p:sldId id="371" r:id="rId18"/>
    <p:sldId id="369" r:id="rId19"/>
    <p:sldId id="372" r:id="rId20"/>
    <p:sldId id="382" r:id="rId21"/>
    <p:sldId id="353" r:id="rId22"/>
    <p:sldId id="370" r:id="rId23"/>
    <p:sldId id="377" r:id="rId24"/>
    <p:sldId id="381" r:id="rId25"/>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RESENTATION PARCOURSUP" id="{0B896E98-F45E-4768-8620-EDDF394BE181}">
          <p14:sldIdLst>
            <p14:sldId id="378"/>
            <p14:sldId id="365"/>
            <p14:sldId id="366"/>
            <p14:sldId id="373"/>
            <p14:sldId id="328"/>
            <p14:sldId id="380"/>
            <p14:sldId id="383"/>
            <p14:sldId id="379"/>
            <p14:sldId id="358"/>
            <p14:sldId id="384"/>
            <p14:sldId id="375"/>
            <p14:sldId id="387"/>
            <p14:sldId id="385"/>
            <p14:sldId id="386"/>
            <p14:sldId id="388"/>
            <p14:sldId id="362"/>
            <p14:sldId id="371"/>
            <p14:sldId id="369"/>
            <p14:sldId id="372"/>
            <p14:sldId id="382"/>
            <p14:sldId id="353"/>
            <p14:sldId id="370"/>
            <p14:sldId id="377"/>
            <p14:sldId id="381"/>
          </p14:sldIdLst>
        </p14:section>
      </p14:sectionLst>
    </p:ex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UDA SAID" initials="H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000091"/>
    <a:srgbClr val="EC130E"/>
    <a:srgbClr val="A558A0"/>
    <a:srgbClr val="34BAB5"/>
    <a:srgbClr val="0C50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049" autoAdjust="0"/>
    <p:restoredTop sz="94660"/>
  </p:normalViewPr>
  <p:slideViewPr>
    <p:cSldViewPr showGuides="1">
      <p:cViewPr varScale="1">
        <p:scale>
          <a:sx n="90" d="100"/>
          <a:sy n="90" d="100"/>
        </p:scale>
        <p:origin x="918" y="84"/>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135" d="100"/>
          <a:sy n="135" d="100"/>
        </p:scale>
        <p:origin x="5120"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omments/modernComment_16F_3047243E.xml><?xml version="1.0" encoding="utf-8"?>
<p188:cmLst xmlns:a="http://schemas.openxmlformats.org/drawingml/2006/main" xmlns:r="http://schemas.openxmlformats.org/officeDocument/2006/relationships" xmlns:p188="http://schemas.microsoft.com/office/powerpoint/2018/8/main">
  <p188:cm id="{FAFE514F-79A6-4F59-BDE9-0E77961EFCEF}" authorId="{D0CF0839-8F2A-7D6A-3439-CAC5443565B1}" created="2024-11-12T13:59:45.706">
    <ac:txMkLst xmlns:ac="http://schemas.microsoft.com/office/drawing/2013/main/command">
      <pc:docMk xmlns:pc="http://schemas.microsoft.com/office/powerpoint/2013/main/command"/>
      <pc:sldMk xmlns:pc="http://schemas.microsoft.com/office/powerpoint/2013/main/command" cId="809968702" sldId="367"/>
      <ac:spMk id="14" creationId="{00000000-0000-0000-0000-000000000000}"/>
      <ac:txMk cp="22" len="196">
        <ac:context len="219" hash="954785816"/>
      </ac:txMk>
    </ac:txMkLst>
    <p188:pos x="4028163" y="444861"/>
    <p188:txBody>
      <a:bodyPr/>
      <a:lstStyle/>
      <a:p>
        <a:r>
          <a:rPr lang="fr-FR"/>
          <a:t>Modif texte et visuel </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9D897012-7FF6-704A-9088-93ACEFB2208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a:extLst>
              <a:ext uri="{FF2B5EF4-FFF2-40B4-BE49-F238E27FC236}">
                <a16:creationId xmlns:a16="http://schemas.microsoft.com/office/drawing/2014/main" id="{9BBEEC68-1116-A24A-AD79-7B70DE510B6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F0C479D-4687-E740-9789-857CF0267E23}" type="datetimeFigureOut">
              <a:rPr lang="fr-FR" smtClean="0"/>
              <a:t>08/01/2025</a:t>
            </a:fld>
            <a:endParaRPr lang="fr-FR"/>
          </a:p>
        </p:txBody>
      </p:sp>
      <p:sp>
        <p:nvSpPr>
          <p:cNvPr id="4" name="Espace réservé du pied de page 3">
            <a:extLst>
              <a:ext uri="{FF2B5EF4-FFF2-40B4-BE49-F238E27FC236}">
                <a16:creationId xmlns:a16="http://schemas.microsoft.com/office/drawing/2014/main" id="{AA513078-4837-CD44-8134-B2F5EC62014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a:extLst>
              <a:ext uri="{FF2B5EF4-FFF2-40B4-BE49-F238E27FC236}">
                <a16:creationId xmlns:a16="http://schemas.microsoft.com/office/drawing/2014/main" id="{23167E4C-36F1-A146-B373-CD678EBB6C6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C0D87D-3887-3549-A415-10DFF9EDA4CC}" type="slidenum">
              <a:rPr lang="fr-FR" smtClean="0"/>
              <a:t>‹N°›</a:t>
            </a:fld>
            <a:endParaRPr lang="fr-FR"/>
          </a:p>
        </p:txBody>
      </p:sp>
    </p:spTree>
    <p:extLst>
      <p:ext uri="{BB962C8B-B14F-4D97-AF65-F5344CB8AC3E}">
        <p14:creationId xmlns:p14="http://schemas.microsoft.com/office/powerpoint/2010/main" val="14091365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08/01/2025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08/01/2025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2354CB20-7A21-D185-F6CE-62A1EFA4E0F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77A21E3B-B8D7-F7DC-C195-ABB7173A265E}"/>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4D88517F-0652-24B7-CECE-FA7727AFB41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88B7A66-D08B-A398-E00A-DCBEE9483299}"/>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B49F00CA-DD42-B9AD-65A7-C2E0B613E49F}"/>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BE58713C-7CC1-D768-942B-0C6A202C4A9A}"/>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947970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2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08/01/2025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4189139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08/01/2025</a:t>
            </a:fld>
            <a:endParaRPr lang="fr-FR" cap="all" dirty="0"/>
          </a:p>
        </p:txBody>
      </p:sp>
      <p:sp>
        <p:nvSpPr>
          <p:cNvPr id="2" name="Espace réservé du numéro de diapositive 7">
            <a:extLst>
              <a:ext uri="{FF2B5EF4-FFF2-40B4-BE49-F238E27FC236}">
                <a16:creationId xmlns:a16="http://schemas.microsoft.com/office/drawing/2014/main" id="{5627B9E6-EB77-0A01-D53D-30EDB7418B7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47857BB5-8B72-4B4D-18CA-F32ACE431C8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6AC0A31-242B-827C-B5BA-CF77E9ED29D7}"/>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E969AD70-87AF-3A72-8CE0-A63CF1D6C0BD}"/>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7970209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71C90EFA-E0FE-E045-609C-5D8B6B7B8415}"/>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09434779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7FFCCFED-02DC-08EC-199E-29F138E6FD3E}"/>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902FD0BE-20C2-98A4-80BF-26E2E4CE4A32}"/>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D78EB4C2-0797-C1C8-2713-C16D8D7195FF}"/>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1EAF8653-EBBB-E723-93E8-4EAEA88D6E8A}"/>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767BF9AD-A3E5-B2AC-B1C5-8DC87EC46ECD}"/>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D3FD874F-D58B-C7F8-80C5-06579D5E867C}"/>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598361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3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08/01/2025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7092043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08/01/2025</a:t>
            </a:fld>
            <a:endParaRPr lang="fr-FR" cap="all" dirty="0"/>
          </a:p>
        </p:txBody>
      </p:sp>
      <p:sp>
        <p:nvSpPr>
          <p:cNvPr id="2" name="Espace réservé du numéro de diapositive 7">
            <a:extLst>
              <a:ext uri="{FF2B5EF4-FFF2-40B4-BE49-F238E27FC236}">
                <a16:creationId xmlns:a16="http://schemas.microsoft.com/office/drawing/2014/main" id="{3FEBFD50-4011-BD8E-6F33-91EE334F822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053E4752-B7BE-C251-601F-E85D791F72E5}"/>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7A84DCE6-CC5A-62D3-7F72-C44C2473D024}"/>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B5A000C1-691E-F104-1902-9EF057D8705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9309886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3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21EDD869-98C0-F59E-578F-8389EEA6B6DA}"/>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5" name="Espace réservé pour une image  7">
            <a:extLst>
              <a:ext uri="{FF2B5EF4-FFF2-40B4-BE49-F238E27FC236}">
                <a16:creationId xmlns:a16="http://schemas.microsoft.com/office/drawing/2014/main" id="{267D06C0-A8EA-E608-4A6F-B67EDDDD287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6" name="Titre 1">
            <a:extLst>
              <a:ext uri="{FF2B5EF4-FFF2-40B4-BE49-F238E27FC236}">
                <a16:creationId xmlns:a16="http://schemas.microsoft.com/office/drawing/2014/main" id="{F25B2DE6-0EBC-ACE2-BF9B-00ABA60A7E75}"/>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143988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C713303D-957D-C3FF-65F8-AC7AE214D0E7}"/>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6099BCD-2997-F0EE-6D31-BF84EA2CF9D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CE9E1EE3-B96E-FEEE-9B11-160E25A960C5}"/>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0623D511-8F3A-BC6C-8B9A-4A61EB517828}"/>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F86BDA20-4BE9-39FB-F411-8371EDBFAA68}"/>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40D48E26-A627-507B-7D1B-FCA789939791}"/>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247068981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4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08/01/2025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298788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6426336" y="4783500"/>
            <a:ext cx="1170000" cy="360000"/>
          </a:xfrm>
          <a:prstGeom prst="rect">
            <a:avLst/>
          </a:prstGeom>
        </p:spPr>
        <p:txBody>
          <a:bodyPr/>
          <a:lstStyle>
            <a:lvl1pPr>
              <a:defRPr/>
            </a:lvl1pPr>
          </a:lstStyle>
          <a:p>
            <a:pPr algn="r"/>
            <a:fld id="{4840C8CD-47A6-46D1-834E-8B717424291A}" type="datetime1">
              <a:rPr lang="fr-FR" cap="all" smtClean="0"/>
              <a:t>08/01/2025</a:t>
            </a:fld>
            <a:endParaRPr lang="fr-FR" cap="all" dirty="0"/>
          </a:p>
        </p:txBody>
      </p:sp>
      <p:sp>
        <p:nvSpPr>
          <p:cNvPr id="8" name="Espace réservé du numéro de diapositive 7"/>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467544" y="2346046"/>
            <a:ext cx="8208912" cy="2077200"/>
          </a:xfrm>
        </p:spPr>
        <p:txBody>
          <a:bodyPr/>
          <a:lstStyle>
            <a:lvl1pPr>
              <a:lnSpc>
                <a:spcPct val="90000"/>
              </a:lnSpc>
              <a:spcAft>
                <a:spcPts val="0"/>
              </a:spcAft>
              <a:defRPr sz="3200" b="1" cap="none" baseline="0">
                <a:solidFill>
                  <a:schemeClr val="tx1"/>
                </a:solidFill>
              </a:defRPr>
            </a:lvl1pPr>
            <a:lvl2pPr marL="0" indent="0">
              <a:spcBef>
                <a:spcPts val="500"/>
              </a:spcBef>
              <a:spcAft>
                <a:spcPts val="0"/>
              </a:spcAft>
              <a:buNone/>
              <a:defRPr sz="1800"/>
            </a:lvl2pPr>
          </a:lstStyle>
          <a:p>
            <a:pPr lvl="0"/>
            <a:r>
              <a:rPr lang="fr-FR" dirty="0"/>
              <a:t>Titre</a:t>
            </a:r>
          </a:p>
          <a:p>
            <a:pPr lvl="1"/>
            <a:r>
              <a:rPr lang="fr-FR" dirty="0"/>
              <a:t>Sous-titre</a:t>
            </a:r>
          </a:p>
        </p:txBody>
      </p:sp>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08/01/2025</a:t>
            </a:fld>
            <a:endParaRPr lang="fr-FR" cap="all" dirty="0"/>
          </a:p>
        </p:txBody>
      </p:sp>
      <p:sp>
        <p:nvSpPr>
          <p:cNvPr id="2" name="Espace réservé du numéro de diapositive 7">
            <a:extLst>
              <a:ext uri="{FF2B5EF4-FFF2-40B4-BE49-F238E27FC236}">
                <a16:creationId xmlns:a16="http://schemas.microsoft.com/office/drawing/2014/main" id="{D3D6716E-35E6-9A46-3401-322FD6C560B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DDB6F684-FFF0-9BFF-F28E-73B95625953A}"/>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D4B03BF3-C378-2FE2-8D59-9E342E83CE0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372358B2-A1B9-F1AD-6A34-48FD17F0F3CB}"/>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9476435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4_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D2261B49-61BC-08FD-F4D5-755ADDBDF97D}"/>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Espace réservé pour une image  7">
            <a:extLst>
              <a:ext uri="{FF2B5EF4-FFF2-40B4-BE49-F238E27FC236}">
                <a16:creationId xmlns:a16="http://schemas.microsoft.com/office/drawing/2014/main" id="{19FE17F8-3961-56C2-F560-271C7C130BC7}"/>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5" name="Titre 1">
            <a:extLst>
              <a:ext uri="{FF2B5EF4-FFF2-40B4-BE49-F238E27FC236}">
                <a16:creationId xmlns:a16="http://schemas.microsoft.com/office/drawing/2014/main" id="{FAD2F008-B2DE-BF59-0EF6-5FE51C2BB01C}"/>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Tree>
    <p:extLst>
      <p:ext uri="{BB962C8B-B14F-4D97-AF65-F5344CB8AC3E}">
        <p14:creationId xmlns:p14="http://schemas.microsoft.com/office/powerpoint/2010/main" val="200662382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re et textes 3 colonnes">
    <p:spTree>
      <p:nvGrpSpPr>
        <p:cNvPr id="1" name=""/>
        <p:cNvGrpSpPr/>
        <p:nvPr/>
      </p:nvGrpSpPr>
      <p:grpSpPr>
        <a:xfrm>
          <a:off x="0" y="0"/>
          <a:ext cx="0" cy="0"/>
          <a:chOff x="0" y="0"/>
          <a:chExt cx="0" cy="0"/>
        </a:xfrm>
      </p:grpSpPr>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B90D4875-6211-D712-5823-AC28DCEDD361}"/>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4" name="Titre 1">
            <a:extLst>
              <a:ext uri="{FF2B5EF4-FFF2-40B4-BE49-F238E27FC236}">
                <a16:creationId xmlns:a16="http://schemas.microsoft.com/office/drawing/2014/main" id="{C3E13540-A18A-96B0-6A60-14EAD0037620}"/>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5" name="Espace réservé du texte 11">
            <a:extLst>
              <a:ext uri="{FF2B5EF4-FFF2-40B4-BE49-F238E27FC236}">
                <a16:creationId xmlns:a16="http://schemas.microsoft.com/office/drawing/2014/main" id="{FD8B63AE-DF04-8B65-882C-7D2998FF32C1}"/>
              </a:ext>
            </a:extLst>
          </p:cNvPr>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11">
            <a:extLst>
              <a:ext uri="{FF2B5EF4-FFF2-40B4-BE49-F238E27FC236}">
                <a16:creationId xmlns:a16="http://schemas.microsoft.com/office/drawing/2014/main" id="{60733CAB-28DE-FA77-DF74-BC7D5FD70951}"/>
              </a:ext>
            </a:extLst>
          </p:cNvPr>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7" name="Espace réservé du texte 11">
            <a:extLst>
              <a:ext uri="{FF2B5EF4-FFF2-40B4-BE49-F238E27FC236}">
                <a16:creationId xmlns:a16="http://schemas.microsoft.com/office/drawing/2014/main" id="{C77177D9-F143-9BEF-8488-7BDBDDA84EBB}"/>
              </a:ext>
            </a:extLst>
          </p:cNvPr>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8" name="Espace réservé du texte 9">
            <a:extLst>
              <a:ext uri="{FF2B5EF4-FFF2-40B4-BE49-F238E27FC236}">
                <a16:creationId xmlns:a16="http://schemas.microsoft.com/office/drawing/2014/main" id="{C50B2D90-1933-7507-D820-8E312EB3B786}"/>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3838334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sz="2500">
                <a:solidFill>
                  <a:schemeClr val="tx1"/>
                </a:solidFill>
              </a:defRPr>
            </a:lvl1pPr>
          </a:lstStyle>
          <a:p>
            <a:r>
              <a:rPr lang="fr-FR" dirty="0"/>
              <a:t>Titre</a:t>
            </a:r>
          </a:p>
        </p:txBody>
      </p:sp>
      <p:sp>
        <p:nvSpPr>
          <p:cNvPr id="8" name="Espace réservé du texte 7"/>
          <p:cNvSpPr>
            <a:spLocks noGrp="1"/>
          </p:cNvSpPr>
          <p:nvPr>
            <p:ph type="body" sz="quarter" idx="13" hasCustomPrompt="1"/>
          </p:nvPr>
        </p:nvSpPr>
        <p:spPr bwMode="gray">
          <a:xfrm>
            <a:off x="467543" y="1891968"/>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156456" y="1893600"/>
            <a:ext cx="2520000" cy="2530800"/>
          </a:xfrm>
        </p:spPr>
        <p:txBody>
          <a:bodyPr/>
          <a:lstStyle>
            <a:lvl1pPr marL="144000" indent="-144000">
              <a:spcBef>
                <a:spcPts val="400"/>
              </a:spcBef>
              <a:spcAft>
                <a:spcPts val="800"/>
              </a:spcAft>
              <a:buFont typeface="+mj-lt"/>
              <a:buAutoNum type="arabicPeriod"/>
              <a:defRPr b="1">
                <a:solidFill>
                  <a:schemeClr val="tx1"/>
                </a:solidFill>
              </a:defRPr>
            </a:lvl1pPr>
            <a:lvl2pPr marL="324000" indent="-144000">
              <a:spcBef>
                <a:spcPts val="600"/>
              </a:spcBef>
              <a:spcAft>
                <a:spcPts val="800"/>
              </a:spcAft>
              <a:buFont typeface="+mj-lt"/>
              <a:buAutoNum type="alphaLcPeriod"/>
              <a:defRPr>
                <a:solidFill>
                  <a:srgbClr val="EC130E"/>
                </a:solidFill>
              </a:defRPr>
            </a:lvl2pPr>
          </a:lstStyle>
          <a:p>
            <a:pPr lvl="0"/>
            <a:r>
              <a:rPr lang="fr-FR" dirty="0"/>
              <a:t>Titre de la partie</a:t>
            </a:r>
          </a:p>
          <a:p>
            <a:pPr lvl="1"/>
            <a:r>
              <a:rPr lang="fr-FR" dirty="0"/>
              <a:t>Deuxième niveau</a:t>
            </a:r>
          </a:p>
        </p:txBody>
      </p:sp>
      <p:sp>
        <p:nvSpPr>
          <p:cNvPr id="11" name="Espace réservé de la date 1">
            <a:extLst>
              <a:ext uri="{FF2B5EF4-FFF2-40B4-BE49-F238E27FC236}">
                <a16:creationId xmlns:a16="http://schemas.microsoft.com/office/drawing/2014/main" id="{FB55AB75-56F3-004E-8A4E-57EB4CAB795F}"/>
              </a:ext>
            </a:extLst>
          </p:cNvPr>
          <p:cNvSpPr>
            <a:spLocks noGrp="1"/>
          </p:cNvSpPr>
          <p:nvPr>
            <p:ph type="dt" sz="half" idx="10"/>
          </p:nvPr>
        </p:nvSpPr>
        <p:spPr bwMode="gray">
          <a:xfrm>
            <a:off x="6426336" y="4783500"/>
            <a:ext cx="1170000" cy="360000"/>
          </a:xfrm>
          <a:prstGeom prst="rect">
            <a:avLst/>
          </a:prstGeom>
        </p:spPr>
        <p:txBody>
          <a:bodyPr/>
          <a:lstStyle/>
          <a:p>
            <a:pPr algn="r"/>
            <a:fld id="{48A1FCF9-6FFD-4635-A651-75F724D18F81}" type="datetime1">
              <a:rPr lang="fr-FR" cap="all" smtClean="0"/>
              <a:t>08/01/2025</a:t>
            </a:fld>
            <a:endParaRPr lang="fr-FR" cap="all" dirty="0"/>
          </a:p>
        </p:txBody>
      </p:sp>
      <p:sp>
        <p:nvSpPr>
          <p:cNvPr id="12" name="Espace réservé du numéro de diapositive 7">
            <a:extLst>
              <a:ext uri="{FF2B5EF4-FFF2-40B4-BE49-F238E27FC236}">
                <a16:creationId xmlns:a16="http://schemas.microsoft.com/office/drawing/2014/main" id="{4527032A-C74F-2941-8AD5-E7F64BD5B044}"/>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08/01/2025</a:t>
            </a:fld>
            <a:endParaRPr lang="fr-FR" cap="all" dirty="0"/>
          </a:p>
        </p:txBody>
      </p:sp>
      <p:sp>
        <p:nvSpPr>
          <p:cNvPr id="3" name="Espace réservé pour une image  7">
            <a:extLst>
              <a:ext uri="{FF2B5EF4-FFF2-40B4-BE49-F238E27FC236}">
                <a16:creationId xmlns:a16="http://schemas.microsoft.com/office/drawing/2014/main" id="{55E8919A-91DF-308C-6983-D0C2960095CE}"/>
              </a:ext>
            </a:extLst>
          </p:cNvPr>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4" name="Titre 1">
            <a:extLst>
              <a:ext uri="{FF2B5EF4-FFF2-40B4-BE49-F238E27FC236}">
                <a16:creationId xmlns:a16="http://schemas.microsoft.com/office/drawing/2014/main" id="{A3279743-2313-328C-9CAD-4BCAC0AD9A4A}"/>
              </a:ext>
            </a:extLst>
          </p:cNvPr>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5" name="Espace réservé du numéro de diapositive 7">
            <a:extLst>
              <a:ext uri="{FF2B5EF4-FFF2-40B4-BE49-F238E27FC236}">
                <a16:creationId xmlns:a16="http://schemas.microsoft.com/office/drawing/2014/main" id="{E23B90F1-215F-7EF3-5D58-DC5482A3045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dirty="0"/>
              <a:t>Titre</a:t>
            </a:r>
          </a:p>
        </p:txBody>
      </p:sp>
      <p:sp>
        <p:nvSpPr>
          <p:cNvPr id="10"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467543"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156456" y="1836000"/>
            <a:ext cx="2520000" cy="2574000"/>
          </a:xfrm>
        </p:spPr>
        <p:txBody>
          <a:bodyPr/>
          <a:lstStyle>
            <a:lvl1pPr>
              <a:defRPr>
                <a:solidFill>
                  <a:schemeClr val="tx1"/>
                </a:solidFill>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1" name="Espace réservé de la date 1">
            <a:extLst>
              <a:ext uri="{FF2B5EF4-FFF2-40B4-BE49-F238E27FC236}">
                <a16:creationId xmlns:a16="http://schemas.microsoft.com/office/drawing/2014/main" id="{9F5F8F36-9414-6946-BDAE-0A76E569CDF2}"/>
              </a:ext>
            </a:extLst>
          </p:cNvPr>
          <p:cNvSpPr>
            <a:spLocks noGrp="1"/>
          </p:cNvSpPr>
          <p:nvPr>
            <p:ph type="dt" sz="half" idx="10"/>
          </p:nvPr>
        </p:nvSpPr>
        <p:spPr bwMode="gray">
          <a:xfrm>
            <a:off x="6426336" y="4783500"/>
            <a:ext cx="1170000" cy="360000"/>
          </a:xfrm>
          <a:prstGeom prst="rect">
            <a:avLst/>
          </a:prstGeom>
        </p:spPr>
        <p:txBody>
          <a:bodyPr/>
          <a:lstStyle/>
          <a:p>
            <a:pPr algn="r"/>
            <a:fld id="{74A03300-A62F-4DF5-966E-3CB9D38AC02B}" type="datetime1">
              <a:rPr lang="fr-FR" cap="all" smtClean="0"/>
              <a:t>08/01/2025</a:t>
            </a:fld>
            <a:endParaRPr lang="fr-FR" cap="all" dirty="0"/>
          </a:p>
        </p:txBody>
      </p:sp>
      <p:sp>
        <p:nvSpPr>
          <p:cNvPr id="15" name="Espace réservé du numéro de diapositive 7">
            <a:extLst>
              <a:ext uri="{FF2B5EF4-FFF2-40B4-BE49-F238E27FC236}">
                <a16:creationId xmlns:a16="http://schemas.microsoft.com/office/drawing/2014/main" id="{39B13F4C-6D78-BF47-94DF-EE782341725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9" name="Espace réservé du contenu 8"/>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08/01/2025</a:t>
            </a:fld>
            <a:endParaRPr lang="fr-FR" cap="all" dirty="0"/>
          </a:p>
        </p:txBody>
      </p:sp>
      <p:sp>
        <p:nvSpPr>
          <p:cNvPr id="2" name="Espace réservé du numéro de diapositive 7">
            <a:extLst>
              <a:ext uri="{FF2B5EF4-FFF2-40B4-BE49-F238E27FC236}">
                <a16:creationId xmlns:a16="http://schemas.microsoft.com/office/drawing/2014/main" id="{941CB1A8-BC18-0DA8-0320-F9B87D50D1D8}"/>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1_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CD35FC20-8278-49B4-BAA7-5618786AC5BB}" type="datetime1">
              <a:rPr lang="fr-FR" smtClean="0"/>
              <a:t>08/01/2025</a:t>
            </a:fld>
            <a:endParaRPr lang="fr-FR" dirty="0"/>
          </a:p>
        </p:txBody>
      </p:sp>
      <p:sp>
        <p:nvSpPr>
          <p:cNvPr id="5" name="Espace réservé du pied de page 4"/>
          <p:cNvSpPr>
            <a:spLocks noGrp="1"/>
          </p:cNvSpPr>
          <p:nvPr>
            <p:ph type="ftr" sz="quarter" idx="11"/>
          </p:nvPr>
        </p:nvSpPr>
        <p:spPr bwMode="gray">
          <a:xfrm>
            <a:off x="720000" y="3919897"/>
            <a:ext cx="3240000" cy="900000"/>
          </a:xfrm>
          <a:prstGeom prst="rect">
            <a:avLst/>
          </a:prstGeo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030172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8" name="Espace réservé de la date 1">
            <a:extLst>
              <a:ext uri="{FF2B5EF4-FFF2-40B4-BE49-F238E27FC236}">
                <a16:creationId xmlns:a16="http://schemas.microsoft.com/office/drawing/2014/main" id="{48DF368D-0C4B-2743-8FE5-01F96D2C1253}"/>
              </a:ext>
            </a:extLst>
          </p:cNvPr>
          <p:cNvSpPr>
            <a:spLocks noGrp="1"/>
          </p:cNvSpPr>
          <p:nvPr>
            <p:ph type="dt" sz="half" idx="10"/>
          </p:nvPr>
        </p:nvSpPr>
        <p:spPr bwMode="gray">
          <a:xfrm>
            <a:off x="6426336" y="4783500"/>
            <a:ext cx="1170000" cy="360000"/>
          </a:xfrm>
          <a:prstGeom prst="rect">
            <a:avLst/>
          </a:prstGeom>
        </p:spPr>
        <p:txBody>
          <a:bodyPr/>
          <a:lstStyle/>
          <a:p>
            <a:pPr algn="r"/>
            <a:fld id="{6F42726C-76A3-45BB-9E3B-0F2EB6320166}" type="datetime1">
              <a:rPr lang="fr-FR" cap="all" smtClean="0"/>
              <a:t>08/01/2025</a:t>
            </a:fld>
            <a:endParaRPr lang="fr-FR" cap="all" dirty="0"/>
          </a:p>
        </p:txBody>
      </p:sp>
      <p:sp>
        <p:nvSpPr>
          <p:cNvPr id="2" name="Espace réservé du numéro de diapositive 7">
            <a:extLst>
              <a:ext uri="{FF2B5EF4-FFF2-40B4-BE49-F238E27FC236}">
                <a16:creationId xmlns:a16="http://schemas.microsoft.com/office/drawing/2014/main" id="{612AD668-5605-0B84-EA9A-52941CBBB539}"/>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
        <p:nvSpPr>
          <p:cNvPr id="3" name="Titre 3">
            <a:extLst>
              <a:ext uri="{FF2B5EF4-FFF2-40B4-BE49-F238E27FC236}">
                <a16:creationId xmlns:a16="http://schemas.microsoft.com/office/drawing/2014/main" id="{B48BACCF-B43B-FD48-8507-2AE58579F486}"/>
              </a:ext>
            </a:extLst>
          </p:cNvPr>
          <p:cNvSpPr>
            <a:spLocks noGrp="1"/>
          </p:cNvSpPr>
          <p:nvPr>
            <p:ph type="title" hasCustomPrompt="1"/>
          </p:nvPr>
        </p:nvSpPr>
        <p:spPr bwMode="gray">
          <a:xfrm>
            <a:off x="467543" y="900000"/>
            <a:ext cx="8208913" cy="720000"/>
          </a:xfrm>
        </p:spPr>
        <p:txBody>
          <a:bodyPr/>
          <a:lstStyle>
            <a:lvl1pPr>
              <a:defRPr>
                <a:solidFill>
                  <a:schemeClr val="tx1"/>
                </a:solidFill>
              </a:defRPr>
            </a:lvl1pPr>
          </a:lstStyle>
          <a:p>
            <a:r>
              <a:rPr lang="fr-FR" noProof="0" dirty="0"/>
              <a:t>Titre</a:t>
            </a:r>
            <a:endParaRPr lang="fr-FR" dirty="0"/>
          </a:p>
        </p:txBody>
      </p:sp>
      <p:sp>
        <p:nvSpPr>
          <p:cNvPr id="5" name="Espace réservé du contenu 8">
            <a:extLst>
              <a:ext uri="{FF2B5EF4-FFF2-40B4-BE49-F238E27FC236}">
                <a16:creationId xmlns:a16="http://schemas.microsoft.com/office/drawing/2014/main" id="{CD5C58DF-C09C-D6BD-75E3-7222C9048AEE}"/>
              </a:ext>
            </a:extLst>
          </p:cNvPr>
          <p:cNvSpPr>
            <a:spLocks noGrp="1"/>
          </p:cNvSpPr>
          <p:nvPr>
            <p:ph sz="quarter" idx="14" hasCustomPrompt="1"/>
          </p:nvPr>
        </p:nvSpPr>
        <p:spPr bwMode="gray">
          <a:xfrm>
            <a:off x="467543" y="1836000"/>
            <a:ext cx="8208914" cy="2574000"/>
          </a:xfrm>
        </p:spPr>
        <p:txBody>
          <a:bodyPr/>
          <a:lstStyle>
            <a:lvl1pPr>
              <a:defRPr>
                <a:solidFill>
                  <a:schemeClr val="tx1"/>
                </a:solidFill>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6" name="Espace réservé du texte 9">
            <a:extLst>
              <a:ext uri="{FF2B5EF4-FFF2-40B4-BE49-F238E27FC236}">
                <a16:creationId xmlns:a16="http://schemas.microsoft.com/office/drawing/2014/main" id="{17705B73-EB86-1315-9143-5893B3935B33}"/>
              </a:ext>
            </a:extLst>
          </p:cNvPr>
          <p:cNvSpPr>
            <a:spLocks noGrp="1"/>
          </p:cNvSpPr>
          <p:nvPr>
            <p:ph type="body" sz="quarter" idx="13" hasCustomPrompt="1"/>
          </p:nvPr>
        </p:nvSpPr>
        <p:spPr bwMode="gray">
          <a:xfrm>
            <a:off x="3312000" y="180000"/>
            <a:ext cx="5364456" cy="360000"/>
          </a:xfrm>
        </p:spPr>
        <p:txBody>
          <a:bodyPr/>
          <a:lstStyle>
            <a:lvl1pPr marL="108000" indent="-108000" algn="r">
              <a:spcAft>
                <a:spcPts val="0"/>
              </a:spcAft>
              <a:buFont typeface="+mj-lt"/>
              <a:buAutoNum type="arabicPeriod"/>
              <a:defRPr sz="750" b="1">
                <a:solidFill>
                  <a:schemeClr val="tx1"/>
                </a:solidFill>
              </a:defRPr>
            </a:lvl1pPr>
            <a:lvl2pPr marL="108000" indent="-108000" algn="r">
              <a:spcBef>
                <a:spcPts val="0"/>
              </a:spcBef>
              <a:spcAft>
                <a:spcPts val="0"/>
              </a:spcAft>
              <a:buFont typeface="+mj-lt"/>
              <a:buAutoNum type="alphaLcPeriod"/>
              <a:defRPr sz="750">
                <a:solidFill>
                  <a:schemeClr val="tx1"/>
                </a:solidFill>
              </a:defRPr>
            </a:lvl2pPr>
          </a:lstStyle>
          <a:p>
            <a:pPr lvl="0"/>
            <a:r>
              <a:rPr lang="fr-FR" dirty="0"/>
              <a:t>Titre</a:t>
            </a:r>
          </a:p>
          <a:p>
            <a:pPr lvl="1"/>
            <a:r>
              <a:rPr lang="fr-FR" dirty="0"/>
              <a:t>Sous-titre</a:t>
            </a:r>
          </a:p>
        </p:txBody>
      </p:sp>
    </p:spTree>
    <p:extLst>
      <p:ext uri="{BB962C8B-B14F-4D97-AF65-F5344CB8AC3E}">
        <p14:creationId xmlns:p14="http://schemas.microsoft.com/office/powerpoint/2010/main" val="10666122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467544" y="915566"/>
            <a:ext cx="8208912" cy="367240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827585" y="915566"/>
            <a:ext cx="7560840" cy="3672408"/>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lIns="0" bIns="360000" anchor="ctr" anchorCtr="0"/>
          <a:lstStyle>
            <a:lvl1pPr marL="396000" indent="-396000">
              <a:buFont typeface="+mj-lt"/>
              <a:buAutoNum type="arabicPeriod"/>
              <a:defRPr sz="3250">
                <a:solidFill>
                  <a:schemeClr val="tx1"/>
                </a:solidFill>
              </a:defRPr>
            </a:lvl1pPr>
          </a:lstStyle>
          <a:p>
            <a:r>
              <a:rPr lang="fr-FR" dirty="0"/>
              <a:t>Titre</a:t>
            </a:r>
          </a:p>
        </p:txBody>
      </p:sp>
      <p:sp>
        <p:nvSpPr>
          <p:cNvPr id="7" name="Espace réservé de la date 1">
            <a:extLst>
              <a:ext uri="{FF2B5EF4-FFF2-40B4-BE49-F238E27FC236}">
                <a16:creationId xmlns:a16="http://schemas.microsoft.com/office/drawing/2014/main" id="{9748505C-3D2A-D74D-9CDB-23720A2BFF18}"/>
              </a:ext>
            </a:extLst>
          </p:cNvPr>
          <p:cNvSpPr>
            <a:spLocks noGrp="1"/>
          </p:cNvSpPr>
          <p:nvPr>
            <p:ph type="dt" sz="half" idx="10"/>
          </p:nvPr>
        </p:nvSpPr>
        <p:spPr bwMode="gray">
          <a:xfrm>
            <a:off x="6419323" y="4783500"/>
            <a:ext cx="1170000" cy="360000"/>
          </a:xfrm>
          <a:prstGeom prst="rect">
            <a:avLst/>
          </a:prstGeom>
        </p:spPr>
        <p:txBody>
          <a:bodyPr/>
          <a:lstStyle/>
          <a:p>
            <a:pPr algn="r"/>
            <a:fld id="{80708A47-EF35-45C3-8BF0-5C29E8226EDF}" type="datetime1">
              <a:rPr lang="fr-FR" cap="all" smtClean="0"/>
              <a:t>08/01/2025</a:t>
            </a:fld>
            <a:endParaRPr lang="fr-FR" cap="all" dirty="0"/>
          </a:p>
        </p:txBody>
      </p:sp>
      <p:sp>
        <p:nvSpPr>
          <p:cNvPr id="3" name="Espace réservé du numéro de diapositive 7">
            <a:extLst>
              <a:ext uri="{FF2B5EF4-FFF2-40B4-BE49-F238E27FC236}">
                <a16:creationId xmlns:a16="http://schemas.microsoft.com/office/drawing/2014/main" id="{1940E8B4-C46B-0CD5-4E5C-AC62375365F3}"/>
              </a:ext>
            </a:extLst>
          </p:cNvPr>
          <p:cNvSpPr>
            <a:spLocks noGrp="1"/>
          </p:cNvSpPr>
          <p:nvPr>
            <p:ph type="sldNum" sz="quarter" idx="12"/>
          </p:nvPr>
        </p:nvSpPr>
        <p:spPr bwMode="gray">
          <a:xfrm>
            <a:off x="7596336" y="4783500"/>
            <a:ext cx="1080120" cy="360000"/>
          </a:xfrm>
          <a:prstGeom prst="rect">
            <a:avLst/>
          </a:prstGeom>
        </p:spPr>
        <p:txBody>
          <a:bodyPr/>
          <a:lstStyle>
            <a:lvl1pPr algn="r">
              <a:defRPr sz="1400">
                <a:solidFill>
                  <a:srgbClr val="FF0000"/>
                </a:solidFill>
              </a:defRPr>
            </a:lvl1p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2078028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15" name="Espace réservé de la date 1">
            <a:extLst>
              <a:ext uri="{FF2B5EF4-FFF2-40B4-BE49-F238E27FC236}">
                <a16:creationId xmlns:a16="http://schemas.microsoft.com/office/drawing/2014/main" id="{516EDC64-47E8-C044-91BA-F715A5EFFEFD}"/>
              </a:ext>
            </a:extLst>
          </p:cNvPr>
          <p:cNvSpPr>
            <a:spLocks noGrp="1"/>
          </p:cNvSpPr>
          <p:nvPr>
            <p:ph type="dt" sz="half" idx="2"/>
          </p:nvPr>
        </p:nvSpPr>
        <p:spPr bwMode="gray">
          <a:xfrm>
            <a:off x="6426336" y="4783500"/>
            <a:ext cx="1170000" cy="360000"/>
          </a:xfrm>
          <a:prstGeom prst="rect">
            <a:avLst/>
          </a:prstGeom>
        </p:spPr>
        <p:txBody>
          <a:bodyPr/>
          <a:lstStyle>
            <a:lvl1pPr>
              <a:defRPr sz="750"/>
            </a:lvl1pPr>
          </a:lstStyle>
          <a:p>
            <a:pPr algn="r"/>
            <a:fld id="{8A1DF097-7559-4E94-9B57-B932F2611400}" type="datetime1">
              <a:rPr lang="fr-FR" cap="all" smtClean="0"/>
              <a:t>08/01/2025</a:t>
            </a:fld>
            <a:endParaRPr lang="fr-FR" cap="all" dirty="0"/>
          </a:p>
        </p:txBody>
      </p:sp>
      <p:sp>
        <p:nvSpPr>
          <p:cNvPr id="16" name="Espace réservé du numéro de diapositive 7">
            <a:extLst>
              <a:ext uri="{FF2B5EF4-FFF2-40B4-BE49-F238E27FC236}">
                <a16:creationId xmlns:a16="http://schemas.microsoft.com/office/drawing/2014/main" id="{C6D56E85-7DD2-5140-A94B-D4C7F30901C6}"/>
              </a:ext>
            </a:extLst>
          </p:cNvPr>
          <p:cNvSpPr>
            <a:spLocks noGrp="1"/>
          </p:cNvSpPr>
          <p:nvPr>
            <p:ph type="sldNum" sz="quarter" idx="4"/>
          </p:nvPr>
        </p:nvSpPr>
        <p:spPr bwMode="gray">
          <a:xfrm>
            <a:off x="7596336" y="4783500"/>
            <a:ext cx="1170000" cy="360000"/>
          </a:xfrm>
          <a:prstGeom prst="rect">
            <a:avLst/>
          </a:prstGeom>
        </p:spPr>
        <p:txBody>
          <a:bodyPr/>
          <a:lstStyle>
            <a:lvl1pPr algn="r">
              <a:defRPr sz="1600">
                <a:solidFill>
                  <a:srgbClr val="FF0000"/>
                </a:solidFill>
              </a:defRPr>
            </a:lvl1pPr>
          </a:lstStyle>
          <a:p>
            <a:fld id="{733122C9-A0B9-462F-8757-0847AD287B63}" type="slidenum">
              <a:rPr lang="fr-FR" smtClean="0"/>
              <a:pPr/>
              <a:t>‹N°›</a:t>
            </a:fld>
            <a:endParaRPr lang="fr-FR" dirty="0"/>
          </a:p>
        </p:txBody>
      </p:sp>
      <p:pic>
        <p:nvPicPr>
          <p:cNvPr id="4" name="Image 3"/>
          <p:cNvPicPr>
            <a:picLocks noChangeAspect="1"/>
          </p:cNvPicPr>
          <p:nvPr userDrawn="1"/>
        </p:nvPicPr>
        <p:blipFill>
          <a:blip r:embed="rId24">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 id="2147483831" r:id="rId7"/>
    <p:sldLayoutId id="2147483832" r:id="rId8"/>
    <p:sldLayoutId id="2147483833" r:id="rId9"/>
    <p:sldLayoutId id="2147483834" r:id="rId10"/>
    <p:sldLayoutId id="2147483847" r:id="rId11"/>
    <p:sldLayoutId id="2147483848" r:id="rId12"/>
    <p:sldLayoutId id="2147483849" r:id="rId13"/>
    <p:sldLayoutId id="2147483850" r:id="rId14"/>
    <p:sldLayoutId id="2147483891" r:id="rId15"/>
    <p:sldLayoutId id="2147483892" r:id="rId16"/>
    <p:sldLayoutId id="2147483893" r:id="rId17"/>
    <p:sldLayoutId id="2147483894" r:id="rId18"/>
    <p:sldLayoutId id="2147483907" r:id="rId19"/>
    <p:sldLayoutId id="2147483908" r:id="rId20"/>
    <p:sldLayoutId id="2147483909" r:id="rId21"/>
    <p:sldLayoutId id="2147483910" r:id="rId22"/>
  </p:sldLayoutIdLst>
  <p:hf hdr="0"/>
  <p:txStyles>
    <p:titleStyle>
      <a:lvl1pPr algn="l" defTabSz="914400" rtl="0" eaLnBrk="1" latinLnBrk="0" hangingPunct="1">
        <a:lnSpc>
          <a:spcPct val="90000"/>
        </a:lnSpc>
        <a:spcBef>
          <a:spcPct val="0"/>
        </a:spcBef>
        <a:buNone/>
        <a:defRPr sz="2550" b="1" kern="1200">
          <a:solidFill>
            <a:srgbClr val="0C5076"/>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10.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3" Type="http://schemas.openxmlformats.org/officeDocument/2006/relationships/hyperlink" Target="https://www.lescrous.fr/nos-services/simulateur-de-bourse/" TargetMode="External"/><Relationship Id="rId2" Type="http://schemas.openxmlformats.org/officeDocument/2006/relationships/hyperlink" Target="https://messervices.etudiant.gouv.fr/" TargetMode="External"/><Relationship Id="rId1" Type="http://schemas.openxmlformats.org/officeDocument/2006/relationships/slideLayout" Target="../slideLayouts/slideLayout8.xml"/><Relationship Id="rId5" Type="http://schemas.openxmlformats.org/officeDocument/2006/relationships/hyperlink" Target="https://www.mesdroitssociaux.gouv.fr/accueil/" TargetMode="External"/><Relationship Id="rId4" Type="http://schemas.openxmlformats.org/officeDocument/2006/relationships/hyperlink" Target="https://trouverunlogement.lescrous.fr/"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Layout" Target="../slideLayouts/slideLayout5.xml"/><Relationship Id="rId4" Type="http://schemas.microsoft.com/office/2018/10/relationships/comments" Target="../comments/modernComment_16F_3047243E.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5436096" y="1203598"/>
            <a:ext cx="3168080" cy="3477791"/>
          </a:xfrm>
          <a:prstGeom prst="rect">
            <a:avLst/>
          </a:prstGeom>
        </p:spPr>
      </p:pic>
      <p:sp>
        <p:nvSpPr>
          <p:cNvPr id="6" name="Titre 5"/>
          <p:cNvSpPr>
            <a:spLocks noGrp="1"/>
          </p:cNvSpPr>
          <p:nvPr>
            <p:ph type="title"/>
          </p:nvPr>
        </p:nvSpPr>
        <p:spPr>
          <a:xfrm>
            <a:off x="456329" y="1203598"/>
            <a:ext cx="4176464" cy="2539680"/>
          </a:xfrm>
        </p:spPr>
        <p:txBody>
          <a:bodyPr/>
          <a:lstStyle/>
          <a:p>
            <a:pPr marL="0" indent="0">
              <a:buNone/>
            </a:pPr>
            <a:r>
              <a:rPr lang="fr-FR" sz="3000" dirty="0">
                <a:latin typeface="Cambria" panose="02040503050406030204" pitchFamily="18" charset="0"/>
                <a:ea typeface="Cambria" panose="02040503050406030204" pitchFamily="18" charset="0"/>
              </a:rPr>
              <a:t>Parcoursup simplifie vos démarches</a:t>
            </a:r>
          </a:p>
        </p:txBody>
      </p:sp>
      <p:pic>
        <p:nvPicPr>
          <p:cNvPr id="3" name="Image 2"/>
          <p:cNvPicPr>
            <a:picLocks noChangeAspect="1"/>
          </p:cNvPicPr>
          <p:nvPr/>
        </p:nvPicPr>
        <p:blipFill>
          <a:blip r:embed="rId3"/>
          <a:stretch>
            <a:fillRect/>
          </a:stretch>
        </p:blipFill>
        <p:spPr>
          <a:xfrm>
            <a:off x="35496" y="69298"/>
            <a:ext cx="8715694" cy="1078913"/>
          </a:xfrm>
          <a:prstGeom prst="rect">
            <a:avLst/>
          </a:prstGeom>
        </p:spPr>
      </p:pic>
      <p:sp>
        <p:nvSpPr>
          <p:cNvPr id="8" name="ZoneTexte 7"/>
          <p:cNvSpPr txBox="1"/>
          <p:nvPr/>
        </p:nvSpPr>
        <p:spPr>
          <a:xfrm>
            <a:off x="395536" y="4371950"/>
            <a:ext cx="4608512" cy="369332"/>
          </a:xfrm>
          <a:prstGeom prst="rect">
            <a:avLst/>
          </a:prstGeom>
          <a:noFill/>
        </p:spPr>
        <p:txBody>
          <a:bodyPr wrap="square" rtlCol="0">
            <a:spAutoFit/>
          </a:bodyPr>
          <a:lstStyle/>
          <a:p>
            <a:r>
              <a:rPr lang="fr-FR" b="1" dirty="0">
                <a:latin typeface="+mj-lt"/>
                <a:ea typeface="+mj-ea"/>
                <a:cs typeface="+mj-cs"/>
              </a:rPr>
              <a:t>parcoursup.gouv.fr</a:t>
            </a:r>
          </a:p>
        </p:txBody>
      </p:sp>
      <p:pic>
        <p:nvPicPr>
          <p:cNvPr id="9" name="Image 8">
            <a:extLst>
              <a:ext uri="{FF2B5EF4-FFF2-40B4-BE49-F238E27FC236}">
                <a16:creationId xmlns:a16="http://schemas.microsoft.com/office/drawing/2014/main" id="{BFBCB92B-FCD8-44D2-B856-C9F684EBBBCE}"/>
              </a:ext>
            </a:extLst>
          </p:cNvPr>
          <p:cNvPicPr>
            <a:picLocks noChangeAspect="1"/>
          </p:cNvPicPr>
          <p:nvPr/>
        </p:nvPicPr>
        <p:blipFill>
          <a:blip r:embed="rId4"/>
          <a:stretch>
            <a:fillRect/>
          </a:stretch>
        </p:blipFill>
        <p:spPr>
          <a:xfrm>
            <a:off x="827584" y="2724223"/>
            <a:ext cx="1212921" cy="1638274"/>
          </a:xfrm>
          <a:prstGeom prst="rect">
            <a:avLst/>
          </a:prstGeom>
        </p:spPr>
      </p:pic>
    </p:spTree>
    <p:extLst>
      <p:ext uri="{BB962C8B-B14F-4D97-AF65-F5344CB8AC3E}">
        <p14:creationId xmlns:p14="http://schemas.microsoft.com/office/powerpoint/2010/main" val="36389981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10</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80975" indent="-180975" algn="just">
              <a:buClr>
                <a:schemeClr val="bg2"/>
              </a:buClr>
              <a:buFont typeface="Courier New" panose="02070309020205020404" pitchFamily="49" charset="0"/>
              <a:buChar char="o"/>
            </a:pPr>
            <a:r>
              <a:rPr lang="fr-FR" sz="1400" b="1" dirty="0" smtClean="0">
                <a:solidFill>
                  <a:srgbClr val="FF0000"/>
                </a:solidFill>
                <a:highlight>
                  <a:srgbClr val="0000FF"/>
                </a:highlight>
              </a:rPr>
              <a:t>Nouveauté </a:t>
            </a:r>
            <a:r>
              <a:rPr lang="fr-FR" sz="1400" b="1" dirty="0">
                <a:solidFill>
                  <a:srgbClr val="FF0000"/>
                </a:solidFill>
                <a:highlight>
                  <a:srgbClr val="0000FF"/>
                </a:highlight>
              </a:rPr>
              <a:t>2025  :  </a:t>
            </a:r>
            <a:r>
              <a:rPr lang="fr-FR" sz="1400" b="1"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fr-FR" sz="1400" b="1" dirty="0">
                <a:solidFill>
                  <a:schemeClr val="bg1"/>
                </a:solidFill>
                <a:highlight>
                  <a:srgbClr val="000091"/>
                </a:highlight>
                <a:latin typeface="Calibri" panose="020F0502020204030204" pitchFamily="34" charset="0"/>
                <a:cs typeface="Calibri" panose="020F0502020204030204" pitchFamily="34" charset="0"/>
              </a:rPr>
              <a:t>Carte d’identité de la formation</a:t>
            </a:r>
            <a:r>
              <a:rPr lang="fr-FR" sz="1400" b="1" dirty="0">
                <a:solidFill>
                  <a:schemeClr val="tx2"/>
                </a:solidFill>
                <a:latin typeface="Calibri" panose="020F0502020204030204" pitchFamily="34" charset="0"/>
                <a:cs typeface="Calibri" panose="020F0502020204030204" pitchFamily="34" charset="0"/>
              </a:rPr>
              <a:t>   en haut sur chaque fiche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4845050" algn="just">
              <a:buClr>
                <a:schemeClr val="bg2"/>
              </a:buClr>
            </a:pPr>
            <a:r>
              <a:rPr lang="fr-FR" sz="1200" b="1" dirty="0" smtClean="0">
                <a:solidFill>
                  <a:schemeClr val="bg2"/>
                </a:solidFill>
              </a:rPr>
              <a:t>Nouveauté 2025 </a:t>
            </a:r>
            <a:r>
              <a:rPr lang="fr-FR" sz="1200" dirty="0" smtClean="0">
                <a:solidFill>
                  <a:srgbClr val="000091"/>
                </a:solidFill>
              </a:rPr>
              <a:t>: </a:t>
            </a:r>
            <a:r>
              <a:rPr lang="fr-FR" sz="1200" dirty="0">
                <a:solidFill>
                  <a:srgbClr val="000091"/>
                </a:solidFill>
              </a:rPr>
              <a:t>sur le site </a:t>
            </a:r>
            <a:r>
              <a:rPr lang="fr-FR" sz="1200" u="sng" dirty="0">
                <a:solidFill>
                  <a:srgbClr val="3333CC"/>
                </a:solidFill>
              </a:rPr>
              <a:t>parcoursup.gouv.fr</a:t>
            </a:r>
            <a:r>
              <a:rPr lang="fr-FR" sz="1200" dirty="0">
                <a:solidFill>
                  <a:srgbClr val="000091"/>
                </a:solidFill>
              </a:rPr>
              <a:t> </a:t>
            </a:r>
            <a:r>
              <a:rPr lang="fr-FR" sz="1200" dirty="0" smtClean="0">
                <a:solidFill>
                  <a:srgbClr val="000091"/>
                </a:solidFill>
              </a:rPr>
              <a:t>(</a:t>
            </a:r>
            <a:r>
              <a:rPr lang="fr-FR" sz="1200" dirty="0">
                <a:solidFill>
                  <a:srgbClr val="000091"/>
                </a:solidFill>
              </a:rPr>
              <a:t>espace Ressources) </a:t>
            </a:r>
            <a:r>
              <a:rPr lang="fr-FR" sz="1200" dirty="0" smtClean="0">
                <a:solidFill>
                  <a:srgbClr val="000091"/>
                </a:solidFill>
              </a:rPr>
              <a:t>un livret </a:t>
            </a:r>
            <a:r>
              <a:rPr lang="fr-FR" sz="1200" dirty="0">
                <a:solidFill>
                  <a:srgbClr val="000091"/>
                </a:solidFill>
              </a:rPr>
              <a:t>« </a:t>
            </a:r>
            <a:r>
              <a:rPr lang="fr-FR" sz="1200" b="1" dirty="0">
                <a:solidFill>
                  <a:srgbClr val="000091"/>
                </a:solidFill>
              </a:rPr>
              <a:t>les bons réflexes</a:t>
            </a:r>
            <a:r>
              <a:rPr lang="fr-FR" sz="1200" dirty="0">
                <a:solidFill>
                  <a:srgbClr val="000091"/>
                </a:solidFill>
              </a:rPr>
              <a:t> » aide lycéens et parents à se repérer pour choisir un établissement de formation</a:t>
            </a: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180975" indent="-180975" algn="just">
              <a:buClr>
                <a:schemeClr val="bg2"/>
              </a:buClr>
              <a:buFont typeface="Courier New" panose="02070309020205020404" pitchFamily="49" charset="0"/>
              <a:buChar char="o"/>
            </a:pPr>
            <a:endParaRPr lang="fr-FR" sz="1400" dirty="0">
              <a:solidFill>
                <a:schemeClr val="accent1"/>
              </a:solidFill>
            </a:endParaRPr>
          </a:p>
          <a:p>
            <a:pPr marL="719138" algn="just">
              <a:buClr>
                <a:schemeClr val="bg2"/>
              </a:buClr>
            </a:pPr>
            <a:endParaRPr lang="fr-FR" sz="1400" dirty="0">
              <a:solidFill>
                <a:schemeClr val="accent1"/>
              </a:solidFill>
            </a:endParaRPr>
          </a:p>
          <a:p>
            <a:pPr marL="719138" algn="just">
              <a:buClr>
                <a:schemeClr val="bg2"/>
              </a:buClr>
            </a:pPr>
            <a:r>
              <a:rPr lang="fr-FR" sz="1200" b="1" dirty="0" smtClean="0">
                <a:solidFill>
                  <a:srgbClr val="000091"/>
                </a:solidFill>
                <a:effectLst>
                  <a:outerShdw blurRad="38100" dist="38100" dir="2700000" algn="tl">
                    <a:srgbClr val="000000">
                      <a:alpha val="43137"/>
                    </a:srgbClr>
                  </a:outerShdw>
                </a:effectLst>
              </a:rPr>
              <a:t>Vérifier </a:t>
            </a:r>
            <a:r>
              <a:rPr lang="fr-FR" sz="1200" b="1" dirty="0">
                <a:solidFill>
                  <a:srgbClr val="000091"/>
                </a:solidFill>
                <a:effectLst>
                  <a:outerShdw blurRad="38100" dist="38100" dir="2700000" algn="tl">
                    <a:srgbClr val="000000">
                      <a:alpha val="43137"/>
                    </a:srgbClr>
                  </a:outerShdw>
                </a:effectLst>
              </a:rPr>
              <a:t>en un clin d’œil </a:t>
            </a:r>
            <a:r>
              <a:rPr lang="fr-FR" sz="1200" dirty="0">
                <a:solidFill>
                  <a:srgbClr val="000091"/>
                </a:solidFill>
              </a:rPr>
              <a:t>: le statut de l’établissement (public/privé en contrat avec l’Etat ou sans contrat avec l’Etat), le caractère sélectif/non sélectif, la capacité d’accueil, le label MESR ou encore l’éligibilité aux bourses </a:t>
            </a:r>
          </a:p>
          <a:p>
            <a:pPr marL="719138" algn="just">
              <a:buClr>
                <a:schemeClr val="bg2"/>
              </a:buClr>
              <a:tabLst>
                <a:tab pos="177800" algn="l"/>
              </a:tabLst>
            </a:pPr>
            <a:r>
              <a:rPr lang="fr-FR" sz="1200" dirty="0" smtClean="0">
                <a:solidFill>
                  <a:srgbClr val="000091"/>
                </a:solidFill>
              </a:rPr>
              <a:t>On </a:t>
            </a:r>
            <a:r>
              <a:rPr lang="fr-FR" sz="1200" dirty="0">
                <a:solidFill>
                  <a:srgbClr val="000091"/>
                </a:solidFill>
              </a:rPr>
              <a:t>retrouve aussi aisément sur Parcoursup l’information sur les </a:t>
            </a:r>
            <a:r>
              <a:rPr lang="fr-FR" sz="1200" b="1" dirty="0">
                <a:solidFill>
                  <a:srgbClr val="000091"/>
                </a:solidFill>
              </a:rPr>
              <a:t>frais de scolarité</a:t>
            </a:r>
            <a:r>
              <a:rPr lang="fr-FR" sz="1200" dirty="0">
                <a:solidFill>
                  <a:srgbClr val="000091"/>
                </a:solidFill>
              </a:rPr>
              <a:t>, le </a:t>
            </a:r>
            <a:r>
              <a:rPr lang="fr-FR" sz="1200" b="1" dirty="0">
                <a:solidFill>
                  <a:srgbClr val="000091"/>
                </a:solidFill>
              </a:rPr>
              <a:t>règlement de la CVEC</a:t>
            </a:r>
          </a:p>
          <a:p>
            <a:endParaRPr lang="fr-FR" sz="1400" dirty="0">
              <a:solidFill>
                <a:srgbClr val="00009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3131840" y="195486"/>
            <a:ext cx="5579429"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Répondre à l’attente des familles sur l’offre de formation</a:t>
            </a:r>
          </a:p>
        </p:txBody>
      </p:sp>
      <p:pic>
        <p:nvPicPr>
          <p:cNvPr id="7"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3843274"/>
            <a:ext cx="360001" cy="360001"/>
          </a:xfrm>
          <a:prstGeom prst="rect">
            <a:avLst/>
          </a:prstGeom>
        </p:spPr>
      </p:pic>
      <p:pic>
        <p:nvPicPr>
          <p:cNvPr id="10" name="Graphique 6" descr="Index pointant vers la droite vu du côté du dos de la main">
            <a:extLst>
              <a:ext uri="{FF2B5EF4-FFF2-40B4-BE49-F238E27FC236}">
                <a16:creationId xmlns:a16="http://schemas.microsoft.com/office/drawing/2014/main" id="{9F87E175-6823-4BDE-BA48-1587B091A640}"/>
              </a:ext>
            </a:extLst>
          </p:cNvPr>
          <p:cNvPicPr>
            <a:picLocks noChangeAspect="1"/>
          </p:cNvPicPr>
          <p:nvPr/>
        </p:nvPicPr>
        <p:blipFill>
          <a:blip r:embed="rId2">
            <a:extLst>
              <a:ext uri="{96DAC541-7B7A-43D3-8B79-37D633B846F1}">
                <asvg:svgBlip xmlns:asvg="http://schemas.microsoft.com/office/drawing/2016/SVG/main" xmlns="" r:embed="rId3"/>
              </a:ext>
            </a:extLst>
          </a:blip>
          <a:stretch>
            <a:fillRect/>
          </a:stretch>
        </p:blipFill>
        <p:spPr>
          <a:xfrm>
            <a:off x="492113" y="4269640"/>
            <a:ext cx="360001" cy="360001"/>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113" y="1275606"/>
            <a:ext cx="4396594" cy="2285209"/>
          </a:xfrm>
          <a:prstGeom prst="rect">
            <a:avLst/>
          </a:prstGeom>
        </p:spPr>
      </p:pic>
      <p:pic>
        <p:nvPicPr>
          <p:cNvPr id="13" name="Image 12">
            <a:extLst>
              <a:ext uri="{FF2B5EF4-FFF2-40B4-BE49-F238E27FC236}">
                <a16:creationId xmlns:a16="http://schemas.microsoft.com/office/drawing/2014/main" id="{7B040C66-A718-41B4-A3A6-A3B3244E198B}"/>
              </a:ext>
            </a:extLst>
          </p:cNvPr>
          <p:cNvPicPr>
            <a:picLocks noChangeAspect="1"/>
          </p:cNvPicPr>
          <p:nvPr/>
        </p:nvPicPr>
        <p:blipFill>
          <a:blip r:embed="rId5"/>
          <a:stretch>
            <a:fillRect/>
          </a:stretch>
        </p:blipFill>
        <p:spPr>
          <a:xfrm>
            <a:off x="7524328" y="2420512"/>
            <a:ext cx="1014260" cy="1422762"/>
          </a:xfrm>
          <a:prstGeom prst="rect">
            <a:avLst/>
          </a:prstGeom>
        </p:spPr>
      </p:pic>
    </p:spTree>
    <p:extLst>
      <p:ext uri="{BB962C8B-B14F-4D97-AF65-F5344CB8AC3E}">
        <p14:creationId xmlns:p14="http://schemas.microsoft.com/office/powerpoint/2010/main" val="316521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1600" dirty="0">
                <a:latin typeface="+mn-lt"/>
                <a:ea typeface="+mn-ea"/>
                <a:cs typeface="+mn-cs"/>
              </a:rPr>
              <a:t>Des informations claires, riches et utiles</a:t>
            </a:r>
          </a:p>
        </p:txBody>
      </p:sp>
      <p:sp>
        <p:nvSpPr>
          <p:cNvPr id="4" name="Espace réservé du texte 3"/>
          <p:cNvSpPr>
            <a:spLocks noGrp="1"/>
          </p:cNvSpPr>
          <p:nvPr>
            <p:ph type="body" sz="quarter" idx="14"/>
          </p:nvPr>
        </p:nvSpPr>
        <p:spPr>
          <a:xfrm>
            <a:off x="467542" y="1275606"/>
            <a:ext cx="8208913" cy="3384376"/>
          </a:xfrm>
        </p:spPr>
        <p:txBody>
          <a:bodyPr/>
          <a:lstStyle/>
          <a:p>
            <a:pPr marL="171450" indent="-171450">
              <a:buFont typeface="Arial" panose="020B0604020202020204" pitchFamily="34" charset="0"/>
              <a:buChar char="•"/>
            </a:pPr>
            <a:r>
              <a:rPr lang="fr-FR" sz="1200" b="1" dirty="0">
                <a:solidFill>
                  <a:schemeClr val="bg1"/>
                </a:solidFill>
                <a:highlight>
                  <a:srgbClr val="0000FF"/>
                </a:highlight>
              </a:rPr>
              <a:t>Des informations sur le contenu et les débouchés de la formation </a:t>
            </a:r>
            <a:r>
              <a:rPr lang="fr-FR" sz="1200" dirty="0">
                <a:solidFill>
                  <a:schemeClr val="accent1"/>
                </a:solidFill>
              </a:rPr>
              <a:t>: les enseignements et les options proposés, le nombre de places disponibles, des informations pour les candidats en situation de handicap, des contacts avec les responsables de la formation</a:t>
            </a:r>
          </a:p>
          <a:p>
            <a:pPr marL="177800"/>
            <a:r>
              <a:rPr lang="fr-FR" sz="1200" b="1" dirty="0">
                <a:solidFill>
                  <a:srgbClr val="FF0000"/>
                </a:solidFill>
              </a:rPr>
              <a:t>Et en 2025</a:t>
            </a:r>
            <a:r>
              <a:rPr lang="fr-FR" sz="1200" dirty="0">
                <a:solidFill>
                  <a:schemeClr val="accent1"/>
                </a:solidFill>
              </a:rPr>
              <a:t>, des informations plus riches sur les taux de réussite et d’insertion professionnelle, les débouchés et les possibilités de poursuite d’études</a:t>
            </a:r>
            <a:br>
              <a:rPr lang="fr-FR" sz="1200" dirty="0">
                <a:solidFill>
                  <a:schemeClr val="accent1"/>
                </a:solidFill>
              </a:rPr>
            </a:br>
            <a:endParaRPr lang="fr-FR" sz="1200" dirty="0">
              <a:solidFill>
                <a:schemeClr val="accent1"/>
              </a:solidFill>
            </a:endParaRPr>
          </a:p>
          <a:p>
            <a:pPr marL="171450" indent="-171450">
              <a:buFont typeface="Arial" panose="020B0604020202020204" pitchFamily="34" charset="0"/>
              <a:buChar char="•"/>
            </a:pPr>
            <a:r>
              <a:rPr lang="fr-FR" sz="1200" b="1" dirty="0">
                <a:solidFill>
                  <a:schemeClr val="bg1"/>
                </a:solidFill>
                <a:highlight>
                  <a:srgbClr val="0000FF"/>
                </a:highlight>
              </a:rPr>
              <a:t>Des informations sur les critères et les modalités de candidature </a:t>
            </a:r>
            <a:r>
              <a:rPr lang="fr-FR" sz="1200" dirty="0">
                <a:solidFill>
                  <a:schemeClr val="accent1"/>
                </a:solidFill>
              </a:rPr>
              <a:t>: la liste détaillée des critères d’analyse des candidatures et leur niveau d’importance, les modalités et le calendrier des éventuelles épreuves de sélection (écrit/oral), des conseils des enseignants du supérieur sur la manière d’élaborer sa candidature</a:t>
            </a:r>
          </a:p>
          <a:p>
            <a:pPr marL="177800">
              <a:spcBef>
                <a:spcPts val="300"/>
              </a:spcBef>
              <a:spcAft>
                <a:spcPts val="300"/>
              </a:spcAft>
            </a:pPr>
            <a:r>
              <a:rPr lang="fr-FR" sz="1200" dirty="0">
                <a:solidFill>
                  <a:schemeClr val="accent1"/>
                </a:solidFill>
              </a:rPr>
              <a:t>Les lycéens en </a:t>
            </a:r>
            <a:r>
              <a:rPr lang="fr-FR" sz="1200" b="1" dirty="0">
                <a:solidFill>
                  <a:schemeClr val="accent1"/>
                </a:solidFill>
              </a:rPr>
              <a:t>cordées de la réussite </a:t>
            </a:r>
            <a:r>
              <a:rPr lang="fr-FR" sz="1200" dirty="0">
                <a:solidFill>
                  <a:schemeClr val="accent1"/>
                </a:solidFill>
              </a:rPr>
              <a:t>pourront identifier les formations qui prennent compte ce critère dans leur analyse des candidatures (près de 40 % des formations en 2024)</a:t>
            </a:r>
            <a:br>
              <a:rPr lang="fr-FR" sz="1200" dirty="0">
                <a:solidFill>
                  <a:schemeClr val="accent1"/>
                </a:solidFill>
              </a:rPr>
            </a:br>
            <a:r>
              <a:rPr lang="fr-FR" sz="1200" dirty="0"/>
              <a:t/>
            </a:r>
            <a:br>
              <a:rPr lang="fr-FR" sz="1200" dirty="0"/>
            </a:br>
            <a:r>
              <a:rPr lang="fr-FR" sz="1200" b="1" dirty="0">
                <a:solidFill>
                  <a:srgbClr val="FF0000"/>
                </a:solidFill>
                <a:highlight>
                  <a:srgbClr val="0000FF"/>
                </a:highlight>
              </a:rPr>
              <a:t>Nouveauté 2025 </a:t>
            </a:r>
            <a:r>
              <a:rPr lang="fr-FR" sz="1200" b="1" dirty="0">
                <a:solidFill>
                  <a:schemeClr val="bg1"/>
                </a:solidFill>
                <a:highlight>
                  <a:srgbClr val="0000FF"/>
                </a:highlight>
              </a:rPr>
              <a:t>: des informations plus riches pour réfléchir avant de faire vos vœux </a:t>
            </a:r>
            <a:r>
              <a:rPr lang="fr-FR" sz="1200" dirty="0">
                <a:solidFill>
                  <a:schemeClr val="accent1"/>
                </a:solidFill>
              </a:rPr>
              <a:t>: le taux d’accès de la formation en 2024 (pour savoir si la formation est très demandée) et des informations sur le profil des lycéens de terminale admis les années précédentes (série de bac, niveau scolaire, choix de parcours au lycée)</a:t>
            </a:r>
          </a:p>
          <a:p>
            <a:pPr marL="177800">
              <a:spcBef>
                <a:spcPts val="600"/>
              </a:spcBef>
            </a:pPr>
            <a:r>
              <a:rPr lang="fr-FR" sz="1200" b="1" dirty="0">
                <a:solidFill>
                  <a:schemeClr val="accent1"/>
                </a:solidFill>
              </a:rPr>
              <a:t>Pour chaque formation </a:t>
            </a:r>
            <a:r>
              <a:rPr lang="fr-FR" sz="1200" dirty="0">
                <a:solidFill>
                  <a:schemeClr val="accent1"/>
                </a:solidFill>
              </a:rPr>
              <a:t>: un rapport détaillé sur les critères et le profil des admis en 2024</a:t>
            </a:r>
          </a:p>
          <a:p>
            <a:pPr marL="177800"/>
            <a:endParaRPr lang="fr-FR"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11</a:t>
            </a:fld>
            <a:endParaRPr lang="fr-FR" dirty="0"/>
          </a:p>
        </p:txBody>
      </p:sp>
      <p:sp>
        <p:nvSpPr>
          <p:cNvPr id="9" name="Rectangle à coins arrondis 6">
            <a:extLst>
              <a:ext uri="{FF2B5EF4-FFF2-40B4-BE49-F238E27FC236}">
                <a16:creationId xmlns:a16="http://schemas.microsoft.com/office/drawing/2014/main" id="{D6B32044-2777-BA50-5830-243AE6AF7D20}"/>
              </a:ext>
            </a:extLst>
          </p:cNvPr>
          <p:cNvSpPr>
            <a:spLocks noGrp="1"/>
          </p:cNvSpPr>
          <p:nvPr>
            <p:ph type="body" sz="quarter" idx="13"/>
          </p:nvPr>
        </p:nvSpPr>
        <p:spPr>
          <a:xfrm>
            <a:off x="3635896" y="180000"/>
            <a:ext cx="5040560" cy="360000"/>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La fiche de formation : </a:t>
            </a:r>
            <a:r>
              <a:rPr lang="fr-FR" sz="1400" dirty="0"/>
              <a:t>l’essentiel</a:t>
            </a:r>
            <a:r>
              <a:rPr lang="fr-FR" sz="1400" b="1" dirty="0">
                <a:solidFill>
                  <a:schemeClr val="tx1"/>
                </a:solidFill>
              </a:rPr>
              <a:t> pour vous aider à choisir</a:t>
            </a:r>
          </a:p>
        </p:txBody>
      </p:sp>
    </p:spTree>
    <p:extLst>
      <p:ext uri="{BB962C8B-B14F-4D97-AF65-F5344CB8AC3E}">
        <p14:creationId xmlns:p14="http://schemas.microsoft.com/office/powerpoint/2010/main" val="5662155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p:txBody>
          <a:bodyPr/>
          <a:lstStyle/>
          <a:p>
            <a:fld id="{733122C9-A0B9-462F-8757-0847AD287B63}" type="slidenum">
              <a:rPr lang="fr-FR" smtClean="0"/>
              <a:pPr/>
              <a:t>12</a:t>
            </a:fld>
            <a:endParaRPr lang="fr-F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dirty="0"/>
              <a:t>Assurer la visibilité des critères de candidatures</a:t>
            </a:r>
          </a:p>
        </p:txBody>
      </p:sp>
      <p:sp>
        <p:nvSpPr>
          <p:cNvPr id="7" name="Titre 1"/>
          <p:cNvSpPr>
            <a:spLocks noGrp="1"/>
          </p:cNvSpPr>
          <p:nvPr>
            <p:ph type="title"/>
          </p:nvPr>
        </p:nvSpPr>
        <p:spPr>
          <a:xfrm>
            <a:off x="4860032" y="1131590"/>
            <a:ext cx="4003540" cy="3456384"/>
          </a:xfrm>
        </p:spPr>
        <p:txBody>
          <a:bodyPr/>
          <a:lstStyle/>
          <a:p>
            <a:r>
              <a:rPr lang="fr-FR" sz="1400" dirty="0"/>
              <a:t>&gt;&gt; une rubrique dédiée aux critères d’analyse des candidatures avec une présentation globale et </a:t>
            </a:r>
            <a:r>
              <a:rPr lang="fr-FR" sz="1400" dirty="0" smtClean="0"/>
              <a:t>détaillée</a:t>
            </a:r>
            <a:r>
              <a:rPr lang="fr-FR" sz="1400" dirty="0"/>
              <a:t/>
            </a:r>
            <a:br>
              <a:rPr lang="fr-FR" sz="1400" dirty="0"/>
            </a:br>
            <a:r>
              <a:rPr lang="fr-FR" sz="1400" dirty="0"/>
              <a:t/>
            </a:r>
            <a:br>
              <a:rPr lang="fr-FR" sz="1400" dirty="0"/>
            </a:br>
            <a:r>
              <a:rPr lang="fr-FR" sz="1400" dirty="0"/>
              <a:t>&gt;&gt; la rubrique </a:t>
            </a:r>
            <a:r>
              <a:rPr lang="fr-FR" sz="1400" dirty="0">
                <a:solidFill>
                  <a:srgbClr val="FF0000"/>
                </a:solidFill>
              </a:rPr>
              <a:t>Conseils</a:t>
            </a:r>
            <a:r>
              <a:rPr lang="fr-FR" sz="1400" dirty="0"/>
              <a:t> pour faire passer des messages aux candidats </a:t>
            </a:r>
            <a:br>
              <a:rPr lang="fr-FR" sz="1400" dirty="0"/>
            </a:br>
            <a:r>
              <a:rPr lang="fr-FR" sz="1400" dirty="0"/>
              <a:t/>
            </a:r>
            <a:br>
              <a:rPr lang="fr-FR" sz="1400" dirty="0"/>
            </a:br>
            <a:r>
              <a:rPr lang="fr-FR" sz="1400" dirty="0"/>
              <a:t/>
            </a:r>
            <a:br>
              <a:rPr lang="fr-FR" sz="1400" dirty="0"/>
            </a:br>
            <a:r>
              <a:rPr lang="fr-FR" sz="1400" dirty="0"/>
              <a:t/>
            </a:r>
            <a:br>
              <a:rPr lang="fr-FR" sz="1400" dirty="0"/>
            </a:br>
            <a:endParaRPr lang="fr-FR" sz="1400" b="0" dirty="0"/>
          </a:p>
        </p:txBody>
      </p:sp>
      <p:pic>
        <p:nvPicPr>
          <p:cNvPr id="2" name="Image 1">
            <a:extLst>
              <a:ext uri="{FF2B5EF4-FFF2-40B4-BE49-F238E27FC236}">
                <a16:creationId xmlns:a16="http://schemas.microsoft.com/office/drawing/2014/main" id="{031D50A2-A3BB-4FC4-9E08-8D973822F6DE}"/>
              </a:ext>
            </a:extLst>
          </p:cNvPr>
          <p:cNvPicPr>
            <a:picLocks noChangeAspect="1"/>
          </p:cNvPicPr>
          <p:nvPr/>
        </p:nvPicPr>
        <p:blipFill>
          <a:blip r:embed="rId2"/>
          <a:stretch>
            <a:fillRect/>
          </a:stretch>
        </p:blipFill>
        <p:spPr>
          <a:xfrm>
            <a:off x="50440" y="801854"/>
            <a:ext cx="4452463" cy="4341646"/>
          </a:xfrm>
          <a:prstGeom prst="rect">
            <a:avLst/>
          </a:prstGeom>
        </p:spPr>
      </p:pic>
      <p:sp>
        <p:nvSpPr>
          <p:cNvPr id="8" name="ZoneTexte 7">
            <a:extLst>
              <a:ext uri="{FF2B5EF4-FFF2-40B4-BE49-F238E27FC236}">
                <a16:creationId xmlns:a16="http://schemas.microsoft.com/office/drawing/2014/main" id="{A8DC08FF-FAF4-1048-0294-2631F34DD458}"/>
              </a:ext>
            </a:extLst>
          </p:cNvPr>
          <p:cNvSpPr txBox="1"/>
          <p:nvPr/>
        </p:nvSpPr>
        <p:spPr>
          <a:xfrm>
            <a:off x="4644008" y="2643758"/>
            <a:ext cx="4287770" cy="1169551"/>
          </a:xfrm>
          <a:prstGeom prst="rect">
            <a:avLst/>
          </a:prstGeom>
          <a:noFill/>
          <a:ln>
            <a:solidFill>
              <a:schemeClr val="bg2"/>
            </a:solidFill>
          </a:ln>
        </p:spPr>
        <p:txBody>
          <a:bodyPr wrap="square">
            <a:spAutoFit/>
          </a:bodyPr>
          <a:lstStyle/>
          <a:p>
            <a:r>
              <a:rPr lang="fr-FR" sz="1400" b="1" dirty="0">
                <a:solidFill>
                  <a:srgbClr val="FF0000"/>
                </a:solidFill>
                <a:latin typeface="Marianne Light" panose="02000000000000000000" pitchFamily="2" charset="0"/>
              </a:rPr>
              <a:t>Nouveauté en 2025 </a:t>
            </a:r>
            <a:r>
              <a:rPr lang="fr-FR" sz="1400" dirty="0">
                <a:latin typeface="Marianne Light" panose="02000000000000000000" pitchFamily="2" charset="0"/>
              </a:rPr>
              <a:t>: </a:t>
            </a:r>
            <a:br>
              <a:rPr lang="fr-FR" sz="1400" dirty="0">
                <a:latin typeface="Marianne Light" panose="02000000000000000000" pitchFamily="2" charset="0"/>
              </a:rPr>
            </a:br>
            <a:r>
              <a:rPr lang="fr-FR" sz="1400" dirty="0">
                <a:latin typeface="Marianne Light" panose="02000000000000000000" pitchFamily="2" charset="0"/>
              </a:rPr>
              <a:t/>
            </a:r>
            <a:br>
              <a:rPr lang="fr-FR" sz="1400" dirty="0">
                <a:latin typeface="Marianne Light" panose="02000000000000000000" pitchFamily="2" charset="0"/>
              </a:rPr>
            </a:br>
            <a:r>
              <a:rPr lang="fr-FR" sz="1400" dirty="0">
                <a:latin typeface="Marianne Light" panose="02000000000000000000" pitchFamily="2" charset="0"/>
              </a:rPr>
              <a:t>Des</a:t>
            </a:r>
            <a:r>
              <a:rPr lang="fr-FR" sz="1400" b="1" dirty="0">
                <a:latin typeface="Marianne Light" panose="02000000000000000000" pitchFamily="2" charset="0"/>
              </a:rPr>
              <a:t> </a:t>
            </a:r>
            <a:r>
              <a:rPr lang="fr-FR" sz="1400" u="sng" dirty="0">
                <a:uFill>
                  <a:solidFill>
                    <a:schemeClr val="accent2"/>
                  </a:solidFill>
                </a:uFill>
                <a:latin typeface="Marianne Light" panose="02000000000000000000" pitchFamily="2" charset="0"/>
                <a:cs typeface="Arial" panose="020B0604020202020204" pitchFamily="34" charset="0"/>
              </a:rPr>
              <a:t>rapports d’analyse des candidatures </a:t>
            </a:r>
            <a:r>
              <a:rPr lang="fr-FR" sz="1400" dirty="0">
                <a:latin typeface="Marianne Light" panose="02000000000000000000" pitchFamily="2" charset="0"/>
              </a:rPr>
              <a:t>de l’année précédente plus nombreux  (19 000) et plus riches en données </a:t>
            </a:r>
          </a:p>
        </p:txBody>
      </p:sp>
    </p:spTree>
    <p:extLst>
      <p:ext uri="{BB962C8B-B14F-4D97-AF65-F5344CB8AC3E}">
        <p14:creationId xmlns:p14="http://schemas.microsoft.com/office/powerpoint/2010/main" val="23856631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499992" y="843558"/>
            <a:ext cx="4363580" cy="780303"/>
          </a:xfrm>
        </p:spPr>
        <p:txBody>
          <a:bodyPr/>
          <a:lstStyle/>
          <a:p>
            <a:r>
              <a:rPr lang="fr-FR" sz="1000" dirty="0"/>
              <a:t>&gt;&gt; des chiffres globaux d’accès à la formation calculés à la fin de la phase principale 2024</a:t>
            </a:r>
            <a:br>
              <a:rPr lang="fr-FR" sz="1000" dirty="0"/>
            </a:br>
            <a:r>
              <a:rPr lang="fr-FR" sz="1000" dirty="0"/>
              <a:t/>
            </a:r>
            <a:br>
              <a:rPr lang="fr-FR" sz="1000" dirty="0"/>
            </a:br>
            <a:r>
              <a:rPr lang="fr-FR" sz="1000" dirty="0"/>
              <a:t>&gt;&gt; des chiffres déclinables pour chaque </a:t>
            </a:r>
            <a:r>
              <a:rPr lang="fr-FR" sz="1000" dirty="0" smtClean="0"/>
              <a:t>type </a:t>
            </a:r>
            <a:r>
              <a:rPr lang="fr-FR" sz="1000" dirty="0"/>
              <a:t>de baccalauréat français : générale, technologique, professionnelle</a:t>
            </a:r>
            <a:br>
              <a:rPr lang="fr-FR" sz="1000" dirty="0"/>
            </a:br>
            <a:endParaRPr lang="fr-FR" sz="1000" dirty="0"/>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13</a:t>
            </a:fld>
            <a:endParaRPr lang="fr-FR"/>
          </a:p>
        </p:txBody>
      </p:sp>
      <p:sp>
        <p:nvSpPr>
          <p:cNvPr id="7" name="Rectangle à coins arrondis 6"/>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sp>
        <p:nvSpPr>
          <p:cNvPr id="11" name="Titre 1"/>
          <p:cNvSpPr txBox="1">
            <a:spLocks/>
          </p:cNvSpPr>
          <p:nvPr/>
        </p:nvSpPr>
        <p:spPr bwMode="gray">
          <a:xfrm>
            <a:off x="164260" y="3723878"/>
            <a:ext cx="5216557" cy="72008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endParaRPr lang="fr-FR" sz="1000" dirty="0"/>
          </a:p>
          <a:p>
            <a:r>
              <a:rPr lang="fr-FR" sz="1000" dirty="0"/>
              <a:t>&gt;&gt; une visibilité du </a:t>
            </a:r>
            <a:r>
              <a:rPr lang="fr-FR" sz="1000" dirty="0">
                <a:solidFill>
                  <a:srgbClr val="FF0000"/>
                </a:solidFill>
              </a:rPr>
              <a:t>taux d’accès par </a:t>
            </a:r>
            <a:r>
              <a:rPr lang="fr-FR" sz="1000" dirty="0" smtClean="0">
                <a:solidFill>
                  <a:srgbClr val="FF0000"/>
                </a:solidFill>
              </a:rPr>
              <a:t>type </a:t>
            </a:r>
            <a:r>
              <a:rPr lang="fr-FR" sz="1000" dirty="0">
                <a:solidFill>
                  <a:srgbClr val="FF0000"/>
                </a:solidFill>
              </a:rPr>
              <a:t>de baccalauréat </a:t>
            </a:r>
            <a:r>
              <a:rPr lang="fr-FR" sz="1000" dirty="0"/>
              <a:t>dans chaque formation pour voir si la formation était très demandée ou si elle a accueilli tous les candidats</a:t>
            </a:r>
            <a:br>
              <a:rPr lang="fr-FR" sz="1000" dirty="0"/>
            </a:br>
            <a:r>
              <a:rPr lang="fr-FR" sz="1000" dirty="0"/>
              <a:t/>
            </a:r>
            <a:br>
              <a:rPr lang="fr-FR" sz="1000" dirty="0"/>
            </a:br>
            <a:r>
              <a:rPr lang="fr-FR" sz="1000" dirty="0"/>
              <a:t>&gt;&gt; </a:t>
            </a:r>
            <a:r>
              <a:rPr lang="fr-FR" sz="1000" dirty="0">
                <a:solidFill>
                  <a:srgbClr val="FF0000"/>
                </a:solidFill>
                <a:effectLst>
                  <a:outerShdw blurRad="38100" dist="38100" dir="2700000" algn="tl">
                    <a:srgbClr val="000000">
                      <a:alpha val="43137"/>
                    </a:srgbClr>
                  </a:outerShdw>
                </a:effectLst>
              </a:rPr>
              <a:t>consultez notre vidéo  </a:t>
            </a:r>
            <a:r>
              <a:rPr lang="fr-FR" sz="1000" dirty="0"/>
              <a:t>dans l’espace </a:t>
            </a:r>
            <a:r>
              <a:rPr lang="fr-FR" sz="1000" i="1" dirty="0"/>
              <a:t>Ressources</a:t>
            </a:r>
            <a:r>
              <a:rPr lang="fr-FR" sz="1000" dirty="0"/>
              <a:t> de parcoursup. gouv.fr</a:t>
            </a:r>
          </a:p>
        </p:txBody>
      </p:sp>
      <p:pic>
        <p:nvPicPr>
          <p:cNvPr id="3" name="Image 2">
            <a:extLst>
              <a:ext uri="{FF2B5EF4-FFF2-40B4-BE49-F238E27FC236}">
                <a16:creationId xmlns:a16="http://schemas.microsoft.com/office/drawing/2014/main" id="{BBFED163-7FB8-4BA0-9CFB-11EF374E71A9}"/>
              </a:ext>
            </a:extLst>
          </p:cNvPr>
          <p:cNvPicPr>
            <a:picLocks noChangeAspect="1"/>
          </p:cNvPicPr>
          <p:nvPr/>
        </p:nvPicPr>
        <p:blipFill>
          <a:blip r:embed="rId2"/>
          <a:stretch>
            <a:fillRect/>
          </a:stretch>
        </p:blipFill>
        <p:spPr>
          <a:xfrm>
            <a:off x="135660" y="843558"/>
            <a:ext cx="4255353" cy="2787774"/>
          </a:xfrm>
          <a:prstGeom prst="rect">
            <a:avLst/>
          </a:prstGeom>
        </p:spPr>
      </p:pic>
      <p:pic>
        <p:nvPicPr>
          <p:cNvPr id="4" name="Image 3">
            <a:extLst>
              <a:ext uri="{FF2B5EF4-FFF2-40B4-BE49-F238E27FC236}">
                <a16:creationId xmlns:a16="http://schemas.microsoft.com/office/drawing/2014/main" id="{9C911696-89C6-4428-A506-9CC04A4F8696}"/>
              </a:ext>
            </a:extLst>
          </p:cNvPr>
          <p:cNvPicPr>
            <a:picLocks noChangeAspect="1"/>
          </p:cNvPicPr>
          <p:nvPr/>
        </p:nvPicPr>
        <p:blipFill>
          <a:blip r:embed="rId3"/>
          <a:stretch>
            <a:fillRect/>
          </a:stretch>
        </p:blipFill>
        <p:spPr>
          <a:xfrm>
            <a:off x="5292080" y="1673989"/>
            <a:ext cx="3669592" cy="2697961"/>
          </a:xfrm>
          <a:prstGeom prst="rect">
            <a:avLst/>
          </a:prstGeom>
        </p:spPr>
      </p:pic>
    </p:spTree>
    <p:extLst>
      <p:ext uri="{BB962C8B-B14F-4D97-AF65-F5344CB8AC3E}">
        <p14:creationId xmlns:p14="http://schemas.microsoft.com/office/powerpoint/2010/main" val="2440802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5173" y="4343400"/>
            <a:ext cx="8337951" cy="427681"/>
          </a:xfrm>
        </p:spPr>
        <p:txBody>
          <a:bodyPr/>
          <a:lstStyle/>
          <a:p>
            <a:r>
              <a:rPr lang="fr-FR" sz="1200" dirty="0"/>
              <a:t>Des </a:t>
            </a:r>
            <a:r>
              <a:rPr lang="fr-FR" sz="1200" dirty="0">
                <a:solidFill>
                  <a:srgbClr val="FF0000"/>
                </a:solidFill>
              </a:rPr>
              <a:t>conseils personnalisés </a:t>
            </a:r>
            <a:r>
              <a:rPr lang="fr-FR" sz="1200" dirty="0"/>
              <a:t>pour vous aider : ayez toujours les bons reflexes, consulter les critères spécifiques de la formation ; diversifier vos vœux en alternant vœux d’ambition, de raison, de précaution</a:t>
            </a:r>
          </a:p>
        </p:txBody>
      </p:sp>
      <p:sp>
        <p:nvSpPr>
          <p:cNvPr id="6" name="Espace réservé du numéro de diapositive 5"/>
          <p:cNvSpPr>
            <a:spLocks noGrp="1"/>
          </p:cNvSpPr>
          <p:nvPr>
            <p:ph type="sldNum" sz="quarter" idx="12"/>
          </p:nvPr>
        </p:nvSpPr>
        <p:spPr/>
        <p:txBody>
          <a:bodyPr/>
          <a:lstStyle/>
          <a:p>
            <a:fld id="{733122C9-A0B9-462F-8757-0847AD287B63}" type="slidenum">
              <a:rPr lang="fr-FR" smtClean="0"/>
              <a:pPr/>
              <a:t>14</a:t>
            </a:fld>
            <a:endParaRPr lang="fr-FR"/>
          </a:p>
        </p:txBody>
      </p:sp>
      <p:sp>
        <p:nvSpPr>
          <p:cNvPr id="11" name="Titre 1"/>
          <p:cNvSpPr txBox="1">
            <a:spLocks/>
          </p:cNvSpPr>
          <p:nvPr/>
        </p:nvSpPr>
        <p:spPr bwMode="gray">
          <a:xfrm>
            <a:off x="553843" y="895597"/>
            <a:ext cx="8337951" cy="227969"/>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2"/>
                </a:solidFill>
                <a:latin typeface="+mj-lt"/>
                <a:ea typeface="+mj-ea"/>
                <a:cs typeface="+mj-cs"/>
              </a:defRPr>
            </a:lvl1pPr>
          </a:lstStyle>
          <a:p>
            <a:r>
              <a:rPr lang="fr-FR" sz="1200" dirty="0"/>
              <a:t>Une visibilité sur l’accès dans la formation pour </a:t>
            </a:r>
            <a:r>
              <a:rPr lang="fr-FR" sz="1200" dirty="0">
                <a:solidFill>
                  <a:srgbClr val="FF0000"/>
                </a:solidFill>
              </a:rPr>
              <a:t>les lycéens des 3 </a:t>
            </a:r>
            <a:r>
              <a:rPr lang="fr-FR" sz="1200" dirty="0" smtClean="0">
                <a:solidFill>
                  <a:srgbClr val="FF0000"/>
                </a:solidFill>
              </a:rPr>
              <a:t>types </a:t>
            </a:r>
            <a:r>
              <a:rPr lang="fr-FR" sz="1200" dirty="0">
                <a:solidFill>
                  <a:srgbClr val="FF0000"/>
                </a:solidFill>
              </a:rPr>
              <a:t>de bac au cours des 3 dernières années </a:t>
            </a:r>
          </a:p>
        </p:txBody>
      </p:sp>
      <p:sp>
        <p:nvSpPr>
          <p:cNvPr id="12" name="Rectangle à coins arrondis 11"/>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Des données plus claires, plus riches, plus utiles</a:t>
            </a:r>
          </a:p>
        </p:txBody>
      </p:sp>
      <p:pic>
        <p:nvPicPr>
          <p:cNvPr id="3" name="Image 2">
            <a:extLst>
              <a:ext uri="{FF2B5EF4-FFF2-40B4-BE49-F238E27FC236}">
                <a16:creationId xmlns:a16="http://schemas.microsoft.com/office/drawing/2014/main" id="{DD66243B-B6A6-40AA-B38B-96BE24B6CA65}"/>
              </a:ext>
            </a:extLst>
          </p:cNvPr>
          <p:cNvPicPr>
            <a:picLocks noChangeAspect="1"/>
          </p:cNvPicPr>
          <p:nvPr/>
        </p:nvPicPr>
        <p:blipFill>
          <a:blip r:embed="rId2"/>
          <a:stretch>
            <a:fillRect/>
          </a:stretch>
        </p:blipFill>
        <p:spPr>
          <a:xfrm>
            <a:off x="0" y="1503939"/>
            <a:ext cx="2813124" cy="2044217"/>
          </a:xfrm>
          <a:prstGeom prst="rect">
            <a:avLst/>
          </a:prstGeom>
        </p:spPr>
      </p:pic>
      <p:pic>
        <p:nvPicPr>
          <p:cNvPr id="4" name="Image 3">
            <a:extLst>
              <a:ext uri="{FF2B5EF4-FFF2-40B4-BE49-F238E27FC236}">
                <a16:creationId xmlns:a16="http://schemas.microsoft.com/office/drawing/2014/main" id="{13DD5D7A-FDDD-498A-8C10-0B424350D693}"/>
              </a:ext>
            </a:extLst>
          </p:cNvPr>
          <p:cNvPicPr>
            <a:picLocks noChangeAspect="1"/>
          </p:cNvPicPr>
          <p:nvPr/>
        </p:nvPicPr>
        <p:blipFill>
          <a:blip r:embed="rId3"/>
          <a:stretch>
            <a:fillRect/>
          </a:stretch>
        </p:blipFill>
        <p:spPr>
          <a:xfrm>
            <a:off x="2838913" y="1296144"/>
            <a:ext cx="3167897" cy="2427734"/>
          </a:xfrm>
          <a:prstGeom prst="rect">
            <a:avLst/>
          </a:prstGeom>
        </p:spPr>
      </p:pic>
      <p:pic>
        <p:nvPicPr>
          <p:cNvPr id="5" name="Image 4">
            <a:extLst>
              <a:ext uri="{FF2B5EF4-FFF2-40B4-BE49-F238E27FC236}">
                <a16:creationId xmlns:a16="http://schemas.microsoft.com/office/drawing/2014/main" id="{BF4DAB3E-F718-4FAB-BC56-146DB57919AF}"/>
              </a:ext>
            </a:extLst>
          </p:cNvPr>
          <p:cNvPicPr>
            <a:picLocks noChangeAspect="1"/>
          </p:cNvPicPr>
          <p:nvPr/>
        </p:nvPicPr>
        <p:blipFill>
          <a:blip r:embed="rId4"/>
          <a:stretch>
            <a:fillRect/>
          </a:stretch>
        </p:blipFill>
        <p:spPr>
          <a:xfrm>
            <a:off x="6300192" y="1503939"/>
            <a:ext cx="2746380" cy="2743882"/>
          </a:xfrm>
          <a:prstGeom prst="rect">
            <a:avLst/>
          </a:prstGeom>
        </p:spPr>
      </p:pic>
    </p:spTree>
    <p:extLst>
      <p:ext uri="{BB962C8B-B14F-4D97-AF65-F5344CB8AC3E}">
        <p14:creationId xmlns:p14="http://schemas.microsoft.com/office/powerpoint/2010/main" val="19105906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a:extLst>
              <a:ext uri="{FF2B5EF4-FFF2-40B4-BE49-F238E27FC236}">
                <a16:creationId xmlns:a16="http://schemas.microsoft.com/office/drawing/2014/main" id="{EECD10B6-4CE7-43AA-915D-DFD0A4948923}"/>
              </a:ext>
            </a:extLst>
          </p:cNvPr>
          <p:cNvSpPr>
            <a:spLocks noGrp="1"/>
          </p:cNvSpPr>
          <p:nvPr>
            <p:ph type="sldNum" sz="quarter" idx="12"/>
          </p:nvPr>
        </p:nvSpPr>
        <p:spPr/>
        <p:txBody>
          <a:bodyPr/>
          <a:lstStyle/>
          <a:p>
            <a:fld id="{733122C9-A0B9-462F-8757-0847AD287B63}" type="slidenum">
              <a:rPr lang="fr-FR" smtClean="0"/>
              <a:pPr/>
              <a:t>15</a:t>
            </a:fld>
            <a:endParaRPr lang="fr-FR" dirty="0"/>
          </a:p>
        </p:txBody>
      </p:sp>
      <p:sp>
        <p:nvSpPr>
          <p:cNvPr id="9" name="Rectangle à coins arrondis 11">
            <a:extLst>
              <a:ext uri="{FF2B5EF4-FFF2-40B4-BE49-F238E27FC236}">
                <a16:creationId xmlns:a16="http://schemas.microsoft.com/office/drawing/2014/main" id="{9EFDE9FC-D99B-4A8A-85BB-090A0ABF9233}"/>
              </a:ext>
            </a:extLst>
          </p:cNvPr>
          <p:cNvSpPr/>
          <p:nvPr/>
        </p:nvSpPr>
        <p:spPr>
          <a:xfrm>
            <a:off x="4527394" y="87534"/>
            <a:ext cx="4325059" cy="540000"/>
          </a:xfrm>
          <a:prstGeom prst="roundRect">
            <a:avLst/>
          </a:prstGeom>
          <a:solidFill>
            <a:srgbClr val="FF9575">
              <a:alpha val="69804"/>
            </a:srgbClr>
          </a:solidFill>
          <a:ln w="12700" cap="flat" cmpd="sng" algn="ctr">
            <a:solidFill>
              <a:srgbClr val="FF9575"/>
            </a:solidFill>
            <a:prstDash val="solid"/>
          </a:ln>
          <a:effectLst/>
        </p:spPr>
        <p:txBody>
          <a:bodyPr rtlCol="0" anchor="ctr"/>
          <a:lstStyle/>
          <a:p>
            <a:pPr algn="ctr"/>
            <a:r>
              <a:rPr lang="fr-FR" sz="1400" b="1" kern="0" dirty="0">
                <a:solidFill>
                  <a:srgbClr val="FF0000"/>
                </a:solidFill>
                <a:latin typeface="Arial"/>
              </a:rPr>
              <a:t>Nouveauté 2025 </a:t>
            </a:r>
            <a:r>
              <a:rPr lang="fr-FR" sz="1400" b="1" kern="0" dirty="0">
                <a:solidFill>
                  <a:srgbClr val="000091"/>
                </a:solidFill>
                <a:latin typeface="Arial"/>
              </a:rPr>
              <a:t>: </a:t>
            </a:r>
            <a:r>
              <a:rPr lang="fr-FR" sz="1400" b="1" kern="0" dirty="0" smtClean="0">
                <a:solidFill>
                  <a:srgbClr val="000091"/>
                </a:solidFill>
                <a:latin typeface="Arial"/>
              </a:rPr>
              <a:t>informer mieux sur l’insertion professionnelle des étudiants</a:t>
            </a:r>
            <a:endParaRPr lang="fr-FR" sz="1400" b="1" kern="0" dirty="0">
              <a:solidFill>
                <a:srgbClr val="000091"/>
              </a:solidFill>
              <a:latin typeface="Arial"/>
            </a:endParaRPr>
          </a:p>
        </p:txBody>
      </p:sp>
      <p:sp>
        <p:nvSpPr>
          <p:cNvPr id="11" name="Titre 1"/>
          <p:cNvSpPr txBox="1">
            <a:spLocks/>
          </p:cNvSpPr>
          <p:nvPr/>
        </p:nvSpPr>
        <p:spPr bwMode="gray">
          <a:xfrm>
            <a:off x="4860032" y="1131590"/>
            <a:ext cx="4003540" cy="345638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a:lstStyle>
          <a:p>
            <a:pPr>
              <a:spcAft>
                <a:spcPts val="600"/>
              </a:spcAft>
            </a:pPr>
            <a:r>
              <a:rPr lang="fr-FR" sz="1400" dirty="0" smtClean="0"/>
              <a:t>&gt;&gt; une rubrique dédiée à l’information sur la poursuite d’études et l’insertion professionnelle des étudiants  </a:t>
            </a:r>
            <a:br>
              <a:rPr lang="fr-FR" sz="1400" dirty="0" smtClean="0"/>
            </a:br>
            <a:r>
              <a:rPr lang="fr-FR" sz="1400" dirty="0" smtClean="0"/>
              <a:t/>
            </a:r>
            <a:br>
              <a:rPr lang="fr-FR" sz="1400" dirty="0" smtClean="0"/>
            </a:br>
            <a:r>
              <a:rPr lang="fr-FR" sz="1400" dirty="0" smtClean="0"/>
              <a:t>&gt;&gt; l’information sur la réussite (statistiques du SIES)</a:t>
            </a:r>
            <a:br>
              <a:rPr lang="fr-FR" sz="1400" dirty="0" smtClean="0"/>
            </a:br>
            <a:r>
              <a:rPr lang="fr-FR" sz="1400" dirty="0" smtClean="0"/>
              <a:t/>
            </a:r>
            <a:br>
              <a:rPr lang="fr-FR" sz="1400" dirty="0" smtClean="0"/>
            </a:br>
            <a:r>
              <a:rPr lang="fr-FR" sz="1400" dirty="0" smtClean="0"/>
              <a:t>&gt;&gt; </a:t>
            </a:r>
            <a:r>
              <a:rPr lang="fr-FR" sz="1400" dirty="0" smtClean="0">
                <a:solidFill>
                  <a:srgbClr val="FF0000"/>
                </a:solidFill>
              </a:rPr>
              <a:t>Nouveautés 2025 </a:t>
            </a:r>
            <a:r>
              <a:rPr lang="fr-FR" sz="1400" dirty="0" smtClean="0"/>
              <a:t>: </a:t>
            </a:r>
            <a:r>
              <a:rPr lang="fr-FR" sz="1400" dirty="0"/>
              <a:t> </a:t>
            </a:r>
            <a:r>
              <a:rPr lang="fr-FR" sz="1400" dirty="0" smtClean="0"/>
              <a:t>plus de </a:t>
            </a:r>
            <a:r>
              <a:rPr lang="fr-FR" sz="1400" dirty="0"/>
              <a:t>75 % des formations </a:t>
            </a:r>
            <a:r>
              <a:rPr lang="fr-FR" sz="1400" dirty="0" smtClean="0"/>
              <a:t>couvertes par les statistiques d’insertion</a:t>
            </a:r>
          </a:p>
          <a:p>
            <a:r>
              <a:rPr lang="fr-FR" sz="1300" b="0" dirty="0" smtClean="0"/>
              <a:t>-</a:t>
            </a:r>
            <a:r>
              <a:rPr lang="fr-FR" sz="1300" dirty="0" smtClean="0"/>
              <a:t> </a:t>
            </a:r>
            <a:r>
              <a:rPr lang="fr-FR" sz="1300" b="0" dirty="0" smtClean="0"/>
              <a:t>Licences générales</a:t>
            </a:r>
          </a:p>
          <a:p>
            <a:r>
              <a:rPr lang="fr-FR" sz="1300" b="0" dirty="0" smtClean="0"/>
              <a:t>- BTS agricoles</a:t>
            </a:r>
          </a:p>
          <a:p>
            <a:r>
              <a:rPr lang="fr-FR" sz="1300" b="0" dirty="0" smtClean="0"/>
              <a:t>- Écoles d’ingénieur, de commerce et de management</a:t>
            </a:r>
          </a:p>
          <a:p>
            <a:endParaRPr lang="fr-FR" sz="1400" b="0" dirty="0" smtClean="0"/>
          </a:p>
          <a:p>
            <a:r>
              <a:rPr lang="fr-FR" sz="1400" u="sng" dirty="0" smtClean="0"/>
              <a:t>A venir </a:t>
            </a:r>
            <a:r>
              <a:rPr lang="fr-FR" sz="1400" dirty="0" smtClean="0"/>
              <a:t>: des </a:t>
            </a:r>
            <a:r>
              <a:rPr lang="fr-FR" sz="1400" dirty="0"/>
              <a:t>données sur le salaire indicatif net/mois observé à l’échelle nationale un an après la sortie des </a:t>
            </a:r>
            <a:r>
              <a:rPr lang="fr-FR" sz="1400" dirty="0" smtClean="0"/>
              <a:t>études</a:t>
            </a:r>
            <a:endParaRPr lang="fr-FR" sz="1400" b="0" dirty="0"/>
          </a:p>
        </p:txBody>
      </p:sp>
      <p:pic>
        <p:nvPicPr>
          <p:cNvPr id="8" name="Image 7">
            <a:extLst>
              <a:ext uri="{FF2B5EF4-FFF2-40B4-BE49-F238E27FC236}">
                <a16:creationId xmlns:a16="http://schemas.microsoft.com/office/drawing/2014/main" id="{671369B3-31F5-DC5C-7C30-603B5D2665D8}"/>
              </a:ext>
            </a:extLst>
          </p:cNvPr>
          <p:cNvPicPr>
            <a:picLocks noChangeAspect="1"/>
          </p:cNvPicPr>
          <p:nvPr/>
        </p:nvPicPr>
        <p:blipFill rotWithShape="1">
          <a:blip r:embed="rId2"/>
          <a:srcRect b="7239"/>
          <a:stretch/>
        </p:blipFill>
        <p:spPr>
          <a:xfrm>
            <a:off x="386197" y="987574"/>
            <a:ext cx="3762460" cy="3456384"/>
          </a:xfrm>
          <a:prstGeom prst="rect">
            <a:avLst/>
          </a:prstGeom>
        </p:spPr>
      </p:pic>
      <p:pic>
        <p:nvPicPr>
          <p:cNvPr id="12" name="Image 11">
            <a:extLst>
              <a:ext uri="{FF2B5EF4-FFF2-40B4-BE49-F238E27FC236}">
                <a16:creationId xmlns:a16="http://schemas.microsoft.com/office/drawing/2014/main" id="{A7149D4F-4A71-4832-92ED-2CBA62E74A0D}"/>
              </a:ext>
            </a:extLst>
          </p:cNvPr>
          <p:cNvPicPr>
            <a:picLocks noChangeAspect="1"/>
          </p:cNvPicPr>
          <p:nvPr/>
        </p:nvPicPr>
        <p:blipFill rotWithShape="1">
          <a:blip r:embed="rId3"/>
          <a:srcRect b="71055"/>
          <a:stretch/>
        </p:blipFill>
        <p:spPr>
          <a:xfrm>
            <a:off x="2267427" y="3552170"/>
            <a:ext cx="1296144" cy="373439"/>
          </a:xfrm>
          <a:prstGeom prst="rect">
            <a:avLst/>
          </a:prstGeom>
        </p:spPr>
      </p:pic>
      <p:pic>
        <p:nvPicPr>
          <p:cNvPr id="13" name="Image 12">
            <a:extLst>
              <a:ext uri="{FF2B5EF4-FFF2-40B4-BE49-F238E27FC236}">
                <a16:creationId xmlns:a16="http://schemas.microsoft.com/office/drawing/2014/main" id="{D01714E7-196A-1B32-0195-0C49D8D16899}"/>
              </a:ext>
            </a:extLst>
          </p:cNvPr>
          <p:cNvPicPr>
            <a:picLocks noChangeAspect="1"/>
          </p:cNvPicPr>
          <p:nvPr/>
        </p:nvPicPr>
        <p:blipFill rotWithShape="1">
          <a:blip r:embed="rId3"/>
          <a:srcRect t="34649" b="10613"/>
          <a:stretch/>
        </p:blipFill>
        <p:spPr>
          <a:xfrm>
            <a:off x="2267427" y="3925609"/>
            <a:ext cx="1416158" cy="771590"/>
          </a:xfrm>
          <a:prstGeom prst="rect">
            <a:avLst/>
          </a:prstGeom>
        </p:spPr>
      </p:pic>
    </p:spTree>
    <p:extLst>
      <p:ext uri="{BB962C8B-B14F-4D97-AF65-F5344CB8AC3E}">
        <p14:creationId xmlns:p14="http://schemas.microsoft.com/office/powerpoint/2010/main" val="12144020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5" y="843558"/>
            <a:ext cx="8496943" cy="4104456"/>
          </a:xfrm>
        </p:spPr>
        <p:txBody>
          <a:bodyPr>
            <a:noAutofit/>
          </a:bodyPr>
          <a:lstStyle/>
          <a:p>
            <a:pPr marL="285750" indent="-285750">
              <a:buClr>
                <a:schemeClr val="bg2"/>
              </a:buClr>
              <a:buFont typeface="Courier New" panose="02070309020205020404" pitchFamily="49" charset="0"/>
              <a:buChar char="o"/>
            </a:pPr>
            <a:endParaRPr lang="fr-FR" sz="1300" dirty="0">
              <a:solidFill>
                <a:schemeClr val="accent1"/>
              </a:solidFill>
            </a:endParaRP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Jusqu’à </a:t>
            </a:r>
            <a:r>
              <a:rPr lang="fr-FR" sz="1300" b="1" dirty="0">
                <a:solidFill>
                  <a:schemeClr val="bg1"/>
                </a:solidFill>
                <a:highlight>
                  <a:srgbClr val="0000FF"/>
                </a:highlight>
              </a:rPr>
              <a:t>10 vœux et 10 vœux supplémentaires</a:t>
            </a:r>
            <a:r>
              <a:rPr lang="fr-FR" sz="1300" dirty="0">
                <a:solidFill>
                  <a:schemeClr val="accent1"/>
                </a:solidFill>
              </a:rPr>
              <a:t> pour des formations en apprentissage</a:t>
            </a:r>
          </a:p>
          <a:p>
            <a:pPr marL="285750" indent="-285750">
              <a:spcAft>
                <a:spcPts val="1200"/>
              </a:spcAft>
              <a:buClr>
                <a:schemeClr val="bg2"/>
              </a:buClr>
              <a:buFont typeface="Courier New" panose="02070309020205020404" pitchFamily="49" charset="0"/>
              <a:buChar char="o"/>
            </a:pPr>
            <a:r>
              <a:rPr lang="fr-FR" sz="1300" dirty="0">
                <a:solidFill>
                  <a:schemeClr val="accent1"/>
                </a:solidFill>
              </a:rPr>
              <a:t>Possibilité de faire </a:t>
            </a:r>
            <a:r>
              <a:rPr lang="fr-FR" sz="1300" b="1" dirty="0">
                <a:solidFill>
                  <a:schemeClr val="bg1"/>
                </a:solidFill>
                <a:highlight>
                  <a:srgbClr val="0000FF"/>
                </a:highlight>
              </a:rPr>
              <a:t>des sous-vœux pour certaines filières sélectives </a:t>
            </a:r>
            <a:r>
              <a:rPr lang="fr-FR" sz="1300" dirty="0">
                <a:solidFill>
                  <a:schemeClr val="accent1"/>
                </a:solidFill>
              </a:rPr>
              <a:t> (Classes prépa, BTS, BUT, écoles de commerce, d'ingénieurs, IFSI, IEP, etc…)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Les vœux sont formulés librement par les candidats (pas de classement par ordre de priorité) </a:t>
            </a:r>
            <a:r>
              <a:rPr lang="fr-FR" sz="1300" dirty="0">
                <a:solidFill>
                  <a:schemeClr val="accent1"/>
                </a:solidFill>
              </a:rPr>
              <a:t>: une réponse sera apportée pour chaque vœu formulé à compter du 2 juin 2025</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La date de formulation du vœu n’est pas prise en compte </a:t>
            </a:r>
            <a:r>
              <a:rPr lang="fr-FR" sz="1300" dirty="0">
                <a:solidFill>
                  <a:schemeClr val="accent1"/>
                </a:solidFill>
              </a:rPr>
              <a:t>pour l’examen du dossier </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Chaque formation n’a connaissance que des vœux formulés pour elle :</a:t>
            </a:r>
            <a:r>
              <a:rPr lang="fr-FR" sz="1300" dirty="0">
                <a:solidFill>
                  <a:schemeClr val="accent1"/>
                </a:solidFill>
              </a:rPr>
              <a:t> elle ne connait pas les autres vœux formulés  par les candidats</a:t>
            </a:r>
          </a:p>
          <a:p>
            <a:pPr marL="285750" indent="-285750">
              <a:spcAft>
                <a:spcPts val="1200"/>
              </a:spcAft>
              <a:buClr>
                <a:schemeClr val="bg2"/>
              </a:buClr>
              <a:buFont typeface="Courier New" panose="02070309020205020404" pitchFamily="49" charset="0"/>
              <a:buChar char="o"/>
            </a:pPr>
            <a:r>
              <a:rPr lang="fr-FR" sz="1300" b="1" dirty="0">
                <a:solidFill>
                  <a:schemeClr val="bg1"/>
                </a:solidFill>
                <a:highlight>
                  <a:srgbClr val="0000FF"/>
                </a:highlight>
              </a:rPr>
              <a:t>Quand un candidat accepte une formation, il a toujours la possibilité de conserver des vœux pour lesquels il est en liste d’attente</a:t>
            </a:r>
            <a:r>
              <a:rPr lang="fr-FR" sz="1300" dirty="0">
                <a:solidFill>
                  <a:schemeClr val="accent1"/>
                </a:solidFill>
              </a:rPr>
              <a:t> et qui l’intéressent davantage</a:t>
            </a:r>
          </a:p>
          <a:p>
            <a:pPr marL="269875">
              <a:spcAft>
                <a:spcPts val="600"/>
              </a:spcAft>
              <a:buClr>
                <a:schemeClr val="bg2"/>
              </a:buClr>
              <a:tabLst>
                <a:tab pos="269875" algn="l"/>
              </a:tabLst>
            </a:pPr>
            <a:r>
              <a:rPr lang="fr-FR" sz="1400" b="1" dirty="0">
                <a:solidFill>
                  <a:srgbClr val="FF0000"/>
                </a:solidFill>
              </a:rPr>
              <a:t>E</a:t>
            </a:r>
            <a:r>
              <a:rPr lang="fr-FR" sz="1300" b="1" dirty="0">
                <a:solidFill>
                  <a:srgbClr val="FF0000"/>
                </a:solidFill>
              </a:rPr>
              <a:t>ntre le 6 et le 10 juin 2025</a:t>
            </a:r>
            <a:r>
              <a:rPr lang="fr-FR" sz="1300" dirty="0">
                <a:solidFill>
                  <a:schemeClr val="accent1"/>
                </a:solidFill>
              </a:rPr>
              <a:t>, il devra toutefois classer ses vœux en attente par ordre de préférence</a:t>
            </a:r>
            <a:r>
              <a:rPr lang="fr-FR" sz="1300" dirty="0"/>
              <a:t> </a:t>
            </a:r>
          </a:p>
          <a:p>
            <a:pPr marL="269875">
              <a:spcAft>
                <a:spcPts val="1200"/>
              </a:spcAft>
              <a:buClr>
                <a:schemeClr val="bg2"/>
              </a:buClr>
              <a:tabLst>
                <a:tab pos="269875" algn="l"/>
              </a:tabLst>
            </a:pPr>
            <a:r>
              <a:rPr lang="fr-FR" sz="1300" dirty="0">
                <a:solidFill>
                  <a:schemeClr val="accent1"/>
                </a:solidFill>
              </a:rPr>
              <a:t>&gt;&gt; </a:t>
            </a:r>
            <a:r>
              <a:rPr lang="fr-FR" sz="1300" b="1" dirty="0">
                <a:solidFill>
                  <a:schemeClr val="accent1"/>
                </a:solidFill>
                <a:effectLst>
                  <a:outerShdw blurRad="38100" dist="38100" dir="2700000" algn="tl">
                    <a:srgbClr val="000000">
                      <a:alpha val="43137"/>
                    </a:srgbClr>
                  </a:outerShdw>
                </a:effectLst>
              </a:rPr>
              <a:t>Objectif</a:t>
            </a:r>
            <a:r>
              <a:rPr lang="fr-FR" sz="1300" dirty="0">
                <a:solidFill>
                  <a:schemeClr val="accent1"/>
                </a:solidFill>
              </a:rPr>
              <a:t> : </a:t>
            </a:r>
            <a:r>
              <a:rPr lang="fr-FR" sz="1300" b="1" dirty="0">
                <a:solidFill>
                  <a:schemeClr val="accent1"/>
                </a:solidFill>
                <a:effectLst>
                  <a:outerShdw blurRad="38100" dist="38100" dir="2700000" algn="tl">
                    <a:srgbClr val="000000">
                      <a:alpha val="43137"/>
                    </a:srgbClr>
                  </a:outerShdw>
                </a:effectLst>
              </a:rPr>
              <a:t>accélérer le rythme d’envoi des propositions </a:t>
            </a:r>
            <a:r>
              <a:rPr lang="fr-FR" sz="1300" dirty="0">
                <a:solidFill>
                  <a:schemeClr val="accent1"/>
                </a:solidFill>
              </a:rPr>
              <a:t>pour augmenter encore la part de lycéens ayant au moins une proposition avant les épreuves écrites  du baccalauréat</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16</a:t>
            </a:fld>
            <a:endParaRPr lang="fr-FR" dirty="0"/>
          </a:p>
        </p:txBody>
      </p:sp>
      <p:sp>
        <p:nvSpPr>
          <p:cNvPr id="2" name="Rectangle à coins arrondis 6">
            <a:extLst>
              <a:ext uri="{FF2B5EF4-FFF2-40B4-BE49-F238E27FC236}">
                <a16:creationId xmlns:a16="http://schemas.microsoft.com/office/drawing/2014/main" id="{55AD3F10-A19C-E585-9AE7-4D63D855983E}"/>
              </a:ext>
            </a:extLst>
          </p:cNvPr>
          <p:cNvSpPr/>
          <p:nvPr/>
        </p:nvSpPr>
        <p:spPr>
          <a:xfrm>
            <a:off x="5220072" y="195486"/>
            <a:ext cx="3456385"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Quelques règles importantes à retenir</a:t>
            </a:r>
          </a:p>
        </p:txBody>
      </p:sp>
    </p:spTree>
    <p:extLst>
      <p:ext uri="{BB962C8B-B14F-4D97-AF65-F5344CB8AC3E}">
        <p14:creationId xmlns:p14="http://schemas.microsoft.com/office/powerpoint/2010/main" val="679528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fld id="{6F42726C-76A3-45BB-9E3B-0F2EB6320166}" type="datetime1">
              <a:rPr lang="fr-FR" cap="all" smtClean="0"/>
              <a:t>08/01/2025</a:t>
            </a:fld>
            <a:endParaRPr lang="fr-FR" cap="all" dirty="0"/>
          </a:p>
        </p:txBody>
      </p:sp>
      <p:sp>
        <p:nvSpPr>
          <p:cNvPr id="3" name="Espace réservé du numéro de diapositive 2"/>
          <p:cNvSpPr>
            <a:spLocks noGrp="1"/>
          </p:cNvSpPr>
          <p:nvPr>
            <p:ph type="sldNum" sz="quarter" idx="12"/>
          </p:nvPr>
        </p:nvSpPr>
        <p:spPr/>
        <p:txBody>
          <a:bodyPr/>
          <a:lstStyle/>
          <a:p>
            <a:fld id="{733122C9-A0B9-462F-8757-0847AD287B63}" type="slidenum">
              <a:rPr lang="fr-FR" smtClean="0"/>
              <a:pPr/>
              <a:t>17</a:t>
            </a:fld>
            <a:endParaRPr lang="fr-FR" dirty="0"/>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596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quarter" idx="13"/>
          </p:nvPr>
        </p:nvSpPr>
        <p:spPr>
          <a:xfrm>
            <a:off x="395536" y="1240508"/>
            <a:ext cx="3600402" cy="3744417"/>
          </a:xfrm>
        </p:spPr>
        <p:txBody>
          <a:bodyPr>
            <a:noAutofit/>
          </a:bodyPr>
          <a:lstStyle/>
          <a:p>
            <a:pPr marL="177800" indent="-177800" algn="l" defTabSz="457200">
              <a:spcBef>
                <a:spcPct val="20000"/>
              </a:spcBef>
              <a:buClr>
                <a:srgbClr val="FF0000"/>
              </a:buClr>
              <a:buSzPct val="100000"/>
              <a:buFont typeface="Courier New" panose="02070309020205020404" pitchFamily="49" charset="0"/>
              <a:buChar char="o"/>
              <a:defRPr/>
            </a:pPr>
            <a:r>
              <a:rPr lang="fr-FR" sz="1400" dirty="0">
                <a:solidFill>
                  <a:schemeClr val="bg1"/>
                </a:solidFill>
                <a:highlight>
                  <a:srgbClr val="0000FF"/>
                </a:highlight>
              </a:rPr>
              <a:t>La rubrique Activités et centres d’intérêt </a:t>
            </a:r>
            <a:r>
              <a:rPr lang="fr-FR" sz="1400" b="0" dirty="0">
                <a:solidFill>
                  <a:schemeClr val="accent1"/>
                </a:solidFill>
              </a:rPr>
              <a:t> une rubrique facultative pour mettre en valeur vos compétences, vos expériences et engagements</a:t>
            </a:r>
          </a:p>
          <a:p>
            <a:pPr marL="177800" lvl="0" indent="-177800" algn="l" defTabSz="457200">
              <a:spcBef>
                <a:spcPct val="20000"/>
              </a:spcBef>
              <a:buClr>
                <a:srgbClr val="FF0000"/>
              </a:buClr>
              <a:buSzPct val="100000"/>
              <a:buFont typeface="Courier New" panose="02070309020205020404" pitchFamily="49" charset="0"/>
              <a:buChar char="o"/>
              <a:defRPr/>
            </a:pPr>
            <a:endParaRPr lang="fr-FR" sz="1400" b="1" dirty="0">
              <a:solidFill>
                <a:schemeClr val="bg1"/>
              </a:solidFill>
              <a:highlight>
                <a:srgbClr val="0000FF"/>
              </a:highlight>
            </a:endParaRPr>
          </a:p>
          <a:p>
            <a:pPr marL="177800" lvl="0" indent="-177800" algn="l" defTabSz="457200">
              <a:spcBef>
                <a:spcPct val="20000"/>
              </a:spcBef>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La lettre de motivation</a:t>
            </a:r>
            <a:r>
              <a:rPr lang="fr-FR" sz="1400" dirty="0">
                <a:solidFill>
                  <a:schemeClr val="bg1"/>
                </a:solidFill>
                <a:highlight>
                  <a:srgbClr val="0000FF"/>
                </a:highlight>
              </a:rPr>
              <a:t> </a:t>
            </a:r>
            <a:r>
              <a:rPr lang="fr-FR" sz="1400" b="0" dirty="0">
                <a:solidFill>
                  <a:schemeClr val="accent1"/>
                </a:solidFill>
              </a:rPr>
              <a:t> quand elle est demandée par la formation</a:t>
            </a:r>
          </a:p>
          <a:p>
            <a:pPr marL="177800" lvl="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b="0" dirty="0">
              <a:solidFill>
                <a:schemeClr val="accent1"/>
              </a:solidFill>
            </a:endParaRPr>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es pièces spécifiques ou formulaires </a:t>
            </a:r>
            <a:r>
              <a:rPr lang="fr-FR" sz="1400" b="0" dirty="0">
                <a:solidFill>
                  <a:schemeClr val="accent1"/>
                </a:solidFill>
              </a:rPr>
              <a:t>demandés par certaines formations sélectives</a:t>
            </a:r>
          </a:p>
          <a:p>
            <a:pPr marL="177800" indent="-177800" algn="l" defTabSz="457200">
              <a:spcBef>
                <a:spcPct val="20000"/>
              </a:spcBef>
              <a:spcAft>
                <a:spcPts val="0"/>
              </a:spcAft>
              <a:buClr>
                <a:srgbClr val="FF0000"/>
              </a:buClr>
              <a:buSzPct val="100000"/>
              <a:buFont typeface="Courier New" panose="02070309020205020404" pitchFamily="49" charset="0"/>
              <a:buChar char="o"/>
              <a:defRPr/>
            </a:pPr>
            <a:endParaRPr lang="fr-FR" sz="1400" dirty="0"/>
          </a:p>
          <a:p>
            <a:pPr marL="177800" indent="-177800" algn="l" defTabSz="457200">
              <a:spcBef>
                <a:spcPct val="20000"/>
              </a:spcBef>
              <a:spcAft>
                <a:spcPts val="0"/>
              </a:spcAft>
              <a:buClr>
                <a:srgbClr val="FF0000"/>
              </a:buClr>
              <a:buSzPct val="100000"/>
              <a:buFont typeface="Courier New" panose="02070309020205020404" pitchFamily="49" charset="0"/>
              <a:buChar char="o"/>
              <a:defRPr/>
            </a:pPr>
            <a:r>
              <a:rPr lang="fr-FR" sz="1400" dirty="0">
                <a:solidFill>
                  <a:schemeClr val="bg1"/>
                </a:solidFill>
                <a:highlight>
                  <a:srgbClr val="0000FF"/>
                </a:highlight>
              </a:rPr>
              <a:t>L</a:t>
            </a:r>
            <a:r>
              <a:rPr lang="fr-FR" sz="1400" b="1" dirty="0">
                <a:solidFill>
                  <a:schemeClr val="bg1"/>
                </a:solidFill>
                <a:highlight>
                  <a:srgbClr val="0000FF"/>
                </a:highlight>
              </a:rPr>
              <a:t>a fiche Avenir</a:t>
            </a:r>
            <a:r>
              <a:rPr lang="fr-FR" sz="1400" b="0" dirty="0">
                <a:solidFill>
                  <a:schemeClr val="accent1"/>
                </a:solidFill>
              </a:rPr>
              <a:t> renseignée par les enseignants et le proviseur de votre lycée</a:t>
            </a:r>
          </a:p>
          <a:p>
            <a:pPr marL="285750" indent="-285750" algn="l" defTabSz="457200">
              <a:spcBef>
                <a:spcPct val="20000"/>
              </a:spcBef>
              <a:buClr>
                <a:srgbClr val="FF0000"/>
              </a:buClr>
              <a:buSzPct val="100000"/>
              <a:buFont typeface="Courier New" panose="02070309020205020404" pitchFamily="49" charset="0"/>
              <a:buChar char="o"/>
              <a:defRPr/>
            </a:pPr>
            <a:endParaRPr lang="fr-FR" sz="1400" dirty="0">
              <a:solidFill>
                <a:schemeClr val="accent1"/>
              </a:solidFill>
            </a:endParaRPr>
          </a:p>
          <a:p>
            <a:pPr marL="285750" indent="-285750" algn="l" defTabSz="457200">
              <a:spcBef>
                <a:spcPct val="20000"/>
              </a:spcBef>
              <a:spcAft>
                <a:spcPts val="0"/>
              </a:spcAft>
              <a:buClr>
                <a:srgbClr val="FF0000"/>
              </a:buClr>
              <a:buSzPct val="100000"/>
              <a:buFont typeface="Courier New" panose="02070309020205020404" pitchFamily="49" charset="0"/>
              <a:buChar char="o"/>
              <a:defRPr/>
            </a:pPr>
            <a:endParaRPr lang="fr-FR" sz="1400" dirty="0">
              <a:solidFill>
                <a:srgbClr val="3D566E"/>
              </a:solidFill>
            </a:endParaRPr>
          </a:p>
        </p:txBody>
      </p:sp>
      <p:sp>
        <p:nvSpPr>
          <p:cNvPr id="9" name="Espace réservé du texte 5"/>
          <p:cNvSpPr>
            <a:spLocks noGrp="1"/>
          </p:cNvSpPr>
          <p:nvPr>
            <p:ph type="body" sz="quarter" idx="14"/>
          </p:nvPr>
        </p:nvSpPr>
        <p:spPr>
          <a:xfrm>
            <a:off x="4143771" y="915566"/>
            <a:ext cx="4545128" cy="3744416"/>
          </a:xfrm>
        </p:spPr>
        <p:txBody>
          <a:bodyPr>
            <a:noAutofit/>
          </a:bodyPr>
          <a:lstStyle/>
          <a:p>
            <a:pPr defTabSz="457189">
              <a:spcBef>
                <a:spcPct val="20000"/>
              </a:spcBef>
              <a:spcAft>
                <a:spcPts val="0"/>
              </a:spcAft>
              <a:buClr>
                <a:srgbClr val="FF0000"/>
              </a:buClr>
              <a:buSzPct val="100000"/>
              <a:defRPr/>
            </a:pPr>
            <a:endParaRPr lang="fr-FR" sz="1400" b="1" dirty="0">
              <a:solidFill>
                <a:schemeClr val="bg1"/>
              </a:solidFill>
              <a:highlight>
                <a:srgbClr val="0000FF"/>
              </a:highlight>
            </a:endParaRPr>
          </a:p>
          <a:p>
            <a:pPr marL="285750" indent="-285750" defTabSz="457189">
              <a:spcBef>
                <a:spcPct val="20000"/>
              </a:spcBef>
              <a:spcAft>
                <a:spcPts val="0"/>
              </a:spcAft>
              <a:buClr>
                <a:srgbClr val="FF0000"/>
              </a:buClr>
              <a:buSzPct val="100000"/>
              <a:buFont typeface="Courier New" panose="02070309020205020404" pitchFamily="49" charset="0"/>
              <a:buChar char="o"/>
              <a:defRPr/>
            </a:pPr>
            <a:r>
              <a:rPr lang="fr-FR" sz="1400" b="1" dirty="0">
                <a:solidFill>
                  <a:schemeClr val="bg1"/>
                </a:solidFill>
                <a:highlight>
                  <a:srgbClr val="0000FF"/>
                </a:highlight>
              </a:rPr>
              <a:t>Les bulletins scolaires et notes du baccalauréat : </a:t>
            </a:r>
          </a:p>
          <a:p>
            <a:pPr marL="180000" lvl="1" indent="0">
              <a:buNone/>
            </a:pPr>
            <a:r>
              <a:rPr lang="fr-FR" sz="1400" dirty="0">
                <a:solidFill>
                  <a:schemeClr val="accent1"/>
                </a:solidFill>
              </a:rPr>
              <a:t>- </a:t>
            </a:r>
            <a:r>
              <a:rPr lang="fr-FR" sz="1400" b="1" dirty="0">
                <a:solidFill>
                  <a:schemeClr val="accent1"/>
                </a:solidFill>
              </a:rPr>
              <a:t>Année de première </a:t>
            </a:r>
            <a:r>
              <a:rPr lang="fr-FR" sz="1400" dirty="0">
                <a:solidFill>
                  <a:schemeClr val="accent1"/>
                </a:solidFill>
              </a:rPr>
              <a:t>: bulletins scolaires et notes des épreuves anticipées de français et celles au titre du contrôle continu du baccalauréat (pour les lycéens généraux et technologiques)</a:t>
            </a:r>
          </a:p>
          <a:p>
            <a:pPr marL="180000" lvl="1" indent="0">
              <a:spcAft>
                <a:spcPts val="1200"/>
              </a:spcAft>
              <a:buNone/>
            </a:pPr>
            <a:r>
              <a:rPr lang="fr-FR" sz="1400" dirty="0">
                <a:solidFill>
                  <a:schemeClr val="accent1"/>
                </a:solidFill>
              </a:rPr>
              <a:t>- </a:t>
            </a:r>
            <a:r>
              <a:rPr lang="fr-FR" sz="1400" b="1" dirty="0">
                <a:solidFill>
                  <a:schemeClr val="accent1"/>
                </a:solidFill>
              </a:rPr>
              <a:t>Année de terminale </a:t>
            </a:r>
            <a:r>
              <a:rPr lang="fr-FR" sz="1400" dirty="0">
                <a:solidFill>
                  <a:schemeClr val="accent1"/>
                </a:solidFill>
              </a:rPr>
              <a:t>: bulletins scolaires des 1er et 2e trimestres (ou 1</a:t>
            </a:r>
            <a:r>
              <a:rPr lang="fr-FR" sz="1400" baseline="30000" dirty="0">
                <a:solidFill>
                  <a:schemeClr val="accent1"/>
                </a:solidFill>
              </a:rPr>
              <a:t>er</a:t>
            </a:r>
            <a:r>
              <a:rPr lang="fr-FR" sz="1400" dirty="0">
                <a:solidFill>
                  <a:schemeClr val="accent1"/>
                </a:solidFill>
              </a:rPr>
              <a:t> semestre)</a:t>
            </a:r>
          </a:p>
          <a:p>
            <a:pPr marL="285750" lvl="0" indent="-285750" defTabSz="457200">
              <a:spcBef>
                <a:spcPts val="600"/>
              </a:spcBef>
              <a:spcAft>
                <a:spcPts val="0"/>
              </a:spcAft>
              <a:buClr>
                <a:srgbClr val="FF0000"/>
              </a:buClr>
              <a:buSzPct val="100000"/>
              <a:buFont typeface="Courier New" panose="02070309020205020404" pitchFamily="49" charset="0"/>
              <a:buChar char="o"/>
              <a:defRPr/>
            </a:pPr>
            <a:r>
              <a:rPr lang="fr-FR" sz="1400" b="1" dirty="0">
                <a:solidFill>
                  <a:srgbClr val="FFFFFF"/>
                </a:solidFill>
                <a:highlight>
                  <a:srgbClr val="0000FF"/>
                </a:highlight>
              </a:rPr>
              <a:t>Des informations sur votre parcours spécifique </a:t>
            </a:r>
            <a:r>
              <a:rPr lang="fr-FR" sz="1400" dirty="0">
                <a:solidFill>
                  <a:srgbClr val="000000"/>
                </a:solidFill>
              </a:rPr>
              <a:t> </a:t>
            </a:r>
          </a:p>
          <a:p>
            <a:pPr marL="177800" lvl="0" defTabSz="457200">
              <a:spcBef>
                <a:spcPts val="600"/>
              </a:spcBef>
              <a:spcAft>
                <a:spcPts val="0"/>
              </a:spcAft>
              <a:buClr>
                <a:srgbClr val="FF0000"/>
              </a:buClr>
              <a:buSzPct val="100000"/>
              <a:defRPr/>
            </a:pPr>
            <a:r>
              <a:rPr lang="fr-FR" sz="1400" dirty="0">
                <a:solidFill>
                  <a:srgbClr val="000000"/>
                </a:solidFill>
              </a:rPr>
              <a:t>- parcours en sections européennes ou binationales ou bac français international (BFI)</a:t>
            </a:r>
          </a:p>
          <a:p>
            <a:pPr marL="177800" lvl="0" defTabSz="457200">
              <a:spcBef>
                <a:spcPts val="600"/>
              </a:spcBef>
              <a:spcAft>
                <a:spcPts val="0"/>
              </a:spcAft>
              <a:buClr>
                <a:srgbClr val="FF0000"/>
              </a:buClr>
              <a:buSzPct val="100000"/>
              <a:defRPr/>
            </a:pPr>
            <a:r>
              <a:rPr lang="fr-FR" sz="1400" dirty="0">
                <a:solidFill>
                  <a:srgbClr val="000000"/>
                </a:solidFill>
              </a:rPr>
              <a:t>- participation aux cordées de la réussite</a:t>
            </a:r>
          </a:p>
          <a:p>
            <a:pPr marL="177800" lvl="0" defTabSz="457200">
              <a:spcBef>
                <a:spcPts val="600"/>
              </a:spcBef>
              <a:spcAft>
                <a:spcPts val="0"/>
              </a:spcAft>
              <a:buClr>
                <a:srgbClr val="FF0000"/>
              </a:buClr>
              <a:buSzPct val="100000"/>
              <a:defRPr/>
            </a:pPr>
            <a:r>
              <a:rPr lang="fr-FR" sz="1400" dirty="0">
                <a:solidFill>
                  <a:srgbClr val="000000"/>
                </a:solidFill>
              </a:rPr>
              <a:t>- certification des compétences numériques (</a:t>
            </a:r>
            <a:r>
              <a:rPr lang="fr-FR" sz="1400" dirty="0" err="1">
                <a:solidFill>
                  <a:srgbClr val="000000"/>
                </a:solidFill>
              </a:rPr>
              <a:t>Pix</a:t>
            </a:r>
            <a:r>
              <a:rPr lang="fr-FR" sz="1400" dirty="0">
                <a:solidFill>
                  <a:srgbClr val="000000"/>
                </a:solidFill>
              </a:rPr>
              <a:t>)</a:t>
            </a:r>
          </a:p>
          <a:p>
            <a:pPr lvl="1" algn="just"/>
            <a:endParaRPr lang="fr-FR" sz="1400" dirty="0">
              <a:solidFill>
                <a:schemeClr val="accent1"/>
              </a:solidFill>
            </a:endParaRP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18</a:t>
            </a:fld>
            <a:endParaRPr lang="fr-FR"/>
          </a:p>
        </p:txBody>
      </p:sp>
      <p:sp>
        <p:nvSpPr>
          <p:cNvPr id="3" name="Rectangle à coins arrondis 6">
            <a:extLst>
              <a:ext uri="{FF2B5EF4-FFF2-40B4-BE49-F238E27FC236}">
                <a16:creationId xmlns:a16="http://schemas.microsoft.com/office/drawing/2014/main" id="{233DCACA-F66D-BCAA-014B-643DFA98A1BB}"/>
              </a:ext>
            </a:extLst>
          </p:cNvPr>
          <p:cNvSpPr/>
          <p:nvPr/>
        </p:nvSpPr>
        <p:spPr>
          <a:xfrm>
            <a:off x="4067946" y="195486"/>
            <a:ext cx="460851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éléments transmis aux formations du supérieur</a:t>
            </a:r>
          </a:p>
        </p:txBody>
      </p:sp>
    </p:spTree>
    <p:extLst>
      <p:ext uri="{BB962C8B-B14F-4D97-AF65-F5344CB8AC3E}">
        <p14:creationId xmlns:p14="http://schemas.microsoft.com/office/powerpoint/2010/main" val="1898735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pPr algn="r"/>
            <a:fld id="{74A03300-A62F-4DF5-966E-3CB9D38AC02B}" type="datetime1">
              <a:rPr lang="fr-FR" cap="all" smtClean="0"/>
              <a:t>08/01/2025</a:t>
            </a:fld>
            <a:endParaRPr lang="fr-FR" cap="all" dirty="0"/>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19</a:t>
            </a:fld>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0212489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771550"/>
            <a:ext cx="8424936" cy="4104456"/>
          </a:xfrm>
        </p:spPr>
        <p:txBody>
          <a:bodyPr>
            <a:normAutofit/>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offre de formation riche et diversifiée : près de 24 000 formations supérieures proposant principalement des diplômes nationaux ou d’établissement validés par l’Etat</a:t>
            </a:r>
          </a:p>
          <a:p>
            <a:pPr algn="just" defTabSz="457200">
              <a:spcBef>
                <a:spcPct val="20000"/>
              </a:spcBef>
              <a:spcAft>
                <a:spcPts val="0"/>
              </a:spcAft>
              <a:buClr>
                <a:srgbClr val="FF0000"/>
              </a:buClr>
              <a:buSzPct val="100000"/>
              <a:tabLst>
                <a:tab pos="182563" algn="l"/>
              </a:tabLst>
            </a:pPr>
            <a:r>
              <a:rPr lang="fr-FR" sz="1500" dirty="0">
                <a:solidFill>
                  <a:schemeClr val="accent1"/>
                </a:solidFill>
              </a:rPr>
              <a:t>	</a:t>
            </a:r>
            <a:r>
              <a:rPr lang="fr-FR" sz="1400" dirty="0">
                <a:solidFill>
                  <a:schemeClr val="accent1"/>
                </a:solidFill>
              </a:rPr>
              <a:t>Des formations sous statut étudiant et des formations en apprentissage</a:t>
            </a:r>
          </a:p>
          <a:p>
            <a:pPr algn="just" defTabSz="457200">
              <a:spcBef>
                <a:spcPct val="20000"/>
              </a:spcBef>
              <a:spcAft>
                <a:spcPts val="0"/>
              </a:spcAft>
              <a:buClr>
                <a:srgbClr val="FF0000"/>
              </a:buClr>
              <a:buSzPct val="100000"/>
              <a:tabLst>
                <a:tab pos="182563" algn="l"/>
              </a:tabLst>
            </a:pPr>
            <a:endParaRPr lang="fr-FR" sz="1400" dirty="0">
              <a:solidFill>
                <a:schemeClr val="accent1"/>
              </a:solidFill>
            </a:endParaRPr>
          </a:p>
          <a:p>
            <a:pPr marL="171450" indent="-171450" algn="just" defTabSz="457200">
              <a:spcBef>
                <a:spcPct val="20000"/>
              </a:spcBef>
              <a:spcAft>
                <a:spcPts val="30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Une priorité : simplifiez vos démarches !</a:t>
            </a:r>
          </a:p>
          <a:p>
            <a:pPr marL="179388" defTabSz="457200">
              <a:spcBef>
                <a:spcPct val="20000"/>
              </a:spcBef>
              <a:spcAft>
                <a:spcPts val="300"/>
              </a:spcAft>
              <a:buClr>
                <a:srgbClr val="FF0000"/>
              </a:buClr>
              <a:buSzPct val="100000"/>
            </a:pPr>
            <a:r>
              <a:rPr lang="fr-FR" sz="1400" dirty="0">
                <a:solidFill>
                  <a:schemeClr val="accent1"/>
                </a:solidFill>
              </a:rPr>
              <a:t>Parcoursup, c’est 1 seule procédure, 1 seul dossier, 1 seul calendrier</a:t>
            </a:r>
          </a:p>
          <a:p>
            <a:pPr marL="179388" defTabSz="457200">
              <a:spcBef>
                <a:spcPct val="20000"/>
              </a:spcBef>
              <a:spcAft>
                <a:spcPts val="0"/>
              </a:spcAft>
              <a:buClr>
                <a:srgbClr val="FF0000"/>
              </a:buClr>
              <a:buSzPct val="100000"/>
            </a:pPr>
            <a:r>
              <a:rPr lang="fr-FR" sz="1400" dirty="0">
                <a:solidFill>
                  <a:schemeClr val="accent1"/>
                </a:solidFill>
              </a:rPr>
              <a:t>Parcoursup, c’est un cadre de présentation des formations unique pour </a:t>
            </a:r>
            <a:r>
              <a:rPr lang="fr-FR" sz="1400" b="1" dirty="0">
                <a:solidFill>
                  <a:schemeClr val="accent1"/>
                </a:solidFill>
              </a:rPr>
              <a:t>trouver </a:t>
            </a:r>
            <a:endParaRPr lang="fr-FR" sz="1400" b="1" dirty="0" smtClean="0">
              <a:solidFill>
                <a:schemeClr val="accent1"/>
              </a:solidFill>
            </a:endParaRPr>
          </a:p>
          <a:p>
            <a:pPr marL="179388" defTabSz="457200">
              <a:spcAft>
                <a:spcPts val="300"/>
              </a:spcAft>
              <a:buClr>
                <a:srgbClr val="FF0000"/>
              </a:buClr>
              <a:buSzPct val="100000"/>
            </a:pPr>
            <a:r>
              <a:rPr lang="fr-FR" sz="1400" b="1" dirty="0" smtClean="0">
                <a:solidFill>
                  <a:schemeClr val="accent1"/>
                </a:solidFill>
              </a:rPr>
              <a:t>rapidement </a:t>
            </a:r>
            <a:r>
              <a:rPr lang="fr-FR" sz="1400" b="1" dirty="0">
                <a:solidFill>
                  <a:schemeClr val="accent1"/>
                </a:solidFill>
              </a:rPr>
              <a:t>les informations essentielles</a:t>
            </a:r>
            <a:r>
              <a:rPr lang="fr-FR" sz="1400" dirty="0">
                <a:solidFill>
                  <a:schemeClr val="accent1"/>
                </a:solidFill>
              </a:rPr>
              <a:t>, pour </a:t>
            </a:r>
            <a:r>
              <a:rPr lang="fr-FR" sz="1400" b="1" dirty="0">
                <a:solidFill>
                  <a:schemeClr val="accent1"/>
                </a:solidFill>
              </a:rPr>
              <a:t>connaitre les chiffres clés </a:t>
            </a:r>
            <a:r>
              <a:rPr lang="fr-FR" sz="1400" dirty="0">
                <a:solidFill>
                  <a:schemeClr val="accent1"/>
                </a:solidFill>
              </a:rPr>
              <a:t>de la session précédente</a:t>
            </a:r>
          </a:p>
          <a:p>
            <a:pPr marL="182563" lvl="0" indent="-182563" algn="just" defTabSz="457200">
              <a:spcBef>
                <a:spcPct val="20000"/>
              </a:spcBef>
              <a:spcAft>
                <a:spcPts val="0"/>
              </a:spcAft>
              <a:buClr>
                <a:srgbClr val="FF0000"/>
              </a:buClr>
              <a:buSzPct val="100000"/>
            </a:pPr>
            <a:endParaRPr lang="fr-FR" sz="900" b="1" dirty="0"/>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L’accompagnement personnalisé tout au long de la procédure</a:t>
            </a:r>
          </a:p>
          <a:p>
            <a:pPr marL="179388" algn="just" defTabSz="457200">
              <a:spcBef>
                <a:spcPts val="600"/>
              </a:spcBef>
              <a:spcAft>
                <a:spcPts val="300"/>
              </a:spcAft>
              <a:buClr>
                <a:srgbClr val="FF0000"/>
              </a:buClr>
              <a:buSzPct val="100000"/>
            </a:pPr>
            <a:r>
              <a:rPr lang="fr-FR" sz="1400" b="1" dirty="0">
                <a:solidFill>
                  <a:schemeClr val="accent1"/>
                </a:solidFill>
              </a:rPr>
              <a:t>Vous n’êtes pas seuls pour réfléchir et faire vos choix </a:t>
            </a:r>
            <a:r>
              <a:rPr lang="fr-FR" sz="1400" dirty="0">
                <a:solidFill>
                  <a:schemeClr val="accent1"/>
                </a:solidFill>
              </a:rPr>
              <a:t>: vous êtes accompagnés, au lycée, via les professionnels de la plateforme, au numéro vert, sur les réseaux sociaux Parcoursup</a:t>
            </a:r>
          </a:p>
          <a:p>
            <a:pPr marL="179388" algn="just" defTabSz="457200">
              <a:spcBef>
                <a:spcPct val="20000"/>
              </a:spcBef>
              <a:spcAft>
                <a:spcPts val="300"/>
              </a:spcAft>
              <a:buClr>
                <a:srgbClr val="FF0000"/>
              </a:buClr>
              <a:buSzPct val="100000"/>
            </a:pPr>
            <a:r>
              <a:rPr lang="fr-FR" sz="1400" dirty="0">
                <a:solidFill>
                  <a:schemeClr val="accent1"/>
                </a:solidFill>
              </a:rPr>
              <a:t>Sur Parcoursup, retrouvez des quiz, vidéos, un site d’entrainement et des conseils à chaque étape</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a:t>
            </a:fld>
            <a:endParaRPr lang="fr-FR" dirty="0"/>
          </a:p>
        </p:txBody>
      </p:sp>
      <p:sp>
        <p:nvSpPr>
          <p:cNvPr id="7" name="Rectangle à coins arrondis 6"/>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2542471144"/>
      </p:ext>
    </p:extLst>
  </p:cSld>
  <p:clrMapOvr>
    <a:overrideClrMapping bg1="lt1" tx1="dk1" bg2="lt2" tx2="dk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733122C9-A0B9-462F-8757-0847AD287B63}" type="slidenum">
              <a:rPr lang="fr-FR" smtClean="0"/>
              <a:pPr/>
              <a:t>20</a:t>
            </a:fld>
            <a:endParaRPr lang="fr-FR" dirty="0"/>
          </a:p>
        </p:txBody>
      </p:sp>
      <p:sp>
        <p:nvSpPr>
          <p:cNvPr id="4" name="Titre 3"/>
          <p:cNvSpPr>
            <a:spLocks noGrp="1"/>
          </p:cNvSpPr>
          <p:nvPr>
            <p:ph type="title"/>
          </p:nvPr>
        </p:nvSpPr>
        <p:spPr/>
        <p:txBody>
          <a:bodyPr/>
          <a:lstStyle/>
          <a:p>
            <a:pPr algn="ctr"/>
            <a:r>
              <a:rPr lang="fr-FR" sz="2200" dirty="0"/>
              <a:t>Lundi 2 juin 2025 &gt; jeudi 10 juillet 2025</a:t>
            </a:r>
            <a:br>
              <a:rPr lang="fr-FR" sz="2200" dirty="0"/>
            </a:br>
            <a:r>
              <a:rPr lang="fr-FR" sz="2200" dirty="0"/>
              <a:t>Je reçois les réponses des formations et je décide</a:t>
            </a:r>
          </a:p>
        </p:txBody>
      </p:sp>
      <p:sp>
        <p:nvSpPr>
          <p:cNvPr id="8" name="Rectangle à coins arrondis 6">
            <a:extLst>
              <a:ext uri="{FF2B5EF4-FFF2-40B4-BE49-F238E27FC236}">
                <a16:creationId xmlns:a16="http://schemas.microsoft.com/office/drawing/2014/main" id="{233DCACA-F66D-BCAA-014B-643DFA98A1BB}"/>
              </a:ext>
            </a:extLst>
          </p:cNvPr>
          <p:cNvSpPr>
            <a:spLocks noGrp="1"/>
          </p:cNvSpPr>
          <p:nvPr>
            <p:ph type="body" sz="quarter" idx="13"/>
          </p:nvPr>
        </p:nvSpPr>
        <p:spPr>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fr-FR" sz="1400" b="1" dirty="0">
                <a:solidFill>
                  <a:schemeClr val="tx1"/>
                </a:solidFill>
              </a:rPr>
              <a:t>Les dates clés de la phase d’admission 2025</a:t>
            </a:r>
          </a:p>
        </p:txBody>
      </p:sp>
      <p:sp>
        <p:nvSpPr>
          <p:cNvPr id="10" name="ZoneTexte 9"/>
          <p:cNvSpPr txBox="1"/>
          <p:nvPr/>
        </p:nvSpPr>
        <p:spPr>
          <a:xfrm>
            <a:off x="867184" y="1707654"/>
            <a:ext cx="3456140" cy="1384995"/>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Lundi 2 juin – début de la phase principale : c’est le moment de faire vos choix</a:t>
            </a:r>
            <a:br>
              <a:rPr lang="fr-FR" sz="1050" b="1" dirty="0">
                <a:solidFill>
                  <a:schemeClr val="bg1"/>
                </a:solidFill>
                <a:highlight>
                  <a:srgbClr val="0000FF"/>
                </a:highlight>
              </a:rPr>
            </a:br>
            <a:endParaRPr lang="fr-FR" sz="1050" b="1" dirty="0">
              <a:solidFill>
                <a:schemeClr val="bg1"/>
              </a:solidFill>
              <a:highlight>
                <a:srgbClr val="0000FF"/>
              </a:highlight>
            </a:endParaRPr>
          </a:p>
          <a:p>
            <a:pPr marL="171450" indent="-171450">
              <a:buClr>
                <a:srgbClr val="FF0000"/>
              </a:buClr>
              <a:buFont typeface="Courier New" panose="02070309020205020404" pitchFamily="49" charset="0"/>
              <a:buChar char="o"/>
            </a:pPr>
            <a:r>
              <a:rPr lang="fr-FR" sz="1050" b="1" dirty="0">
                <a:solidFill>
                  <a:schemeClr val="accent1"/>
                </a:solidFill>
              </a:rPr>
              <a:t>Consultez dans votre dossier</a:t>
            </a:r>
            <a:r>
              <a:rPr lang="fr-FR" sz="1050" dirty="0">
                <a:solidFill>
                  <a:schemeClr val="accent1"/>
                </a:solidFill>
              </a:rPr>
              <a:t>, au fur et a mesure, les propositions d’admission (Oui ou Oui-si) des formations que vous avez demandées</a:t>
            </a:r>
          </a:p>
          <a:p>
            <a:pPr marL="171450" indent="-171450">
              <a:buClr>
                <a:srgbClr val="FF0000"/>
              </a:buClr>
              <a:buFont typeface="Courier New" panose="02070309020205020404" pitchFamily="49" charset="0"/>
              <a:buChar char="o"/>
            </a:pPr>
            <a:r>
              <a:rPr lang="fr-FR" sz="1050" b="1" dirty="0">
                <a:solidFill>
                  <a:schemeClr val="accent1"/>
                </a:solidFill>
              </a:rPr>
              <a:t>Faites votre choix </a:t>
            </a:r>
            <a:r>
              <a:rPr lang="fr-FR" sz="1050" dirty="0">
                <a:solidFill>
                  <a:schemeClr val="accent1"/>
                </a:solidFill>
              </a:rPr>
              <a:t>: vous devez répondre dans les délais à chaque proposition d’admission reçue</a:t>
            </a:r>
          </a:p>
        </p:txBody>
      </p:sp>
      <p:sp>
        <p:nvSpPr>
          <p:cNvPr id="11" name="ZoneTexte 10"/>
          <p:cNvSpPr txBox="1"/>
          <p:nvPr/>
        </p:nvSpPr>
        <p:spPr>
          <a:xfrm>
            <a:off x="866938" y="3735144"/>
            <a:ext cx="3481501"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Mercredi 11 juin – début de la </a:t>
            </a:r>
            <a:r>
              <a:rPr lang="fr-FR" sz="1000" dirty="0">
                <a:solidFill>
                  <a:schemeClr val="accent1"/>
                </a:solidFill>
              </a:rPr>
              <a:t>	</a:t>
            </a:r>
            <a:r>
              <a:rPr lang="fr-FR" sz="1050" b="1" dirty="0">
                <a:solidFill>
                  <a:schemeClr val="bg1"/>
                </a:solidFill>
                <a:highlight>
                  <a:srgbClr val="0000FF"/>
                </a:highlight>
              </a:rPr>
              <a:t>phase complémentaire </a:t>
            </a:r>
            <a:br>
              <a:rPr lang="fr-FR" sz="1050" b="1" dirty="0">
                <a:solidFill>
                  <a:schemeClr val="bg1"/>
                </a:solidFill>
                <a:highlight>
                  <a:srgbClr val="0000FF"/>
                </a:highlight>
              </a:rPr>
            </a:br>
            <a:endParaRPr lang="fr-FR" sz="1050" b="1" dirty="0">
              <a:solidFill>
                <a:schemeClr val="bg1"/>
              </a:solidFill>
              <a:highlight>
                <a:srgbClr val="0000FF"/>
              </a:highlight>
            </a:endParaRPr>
          </a:p>
          <a:p>
            <a:r>
              <a:rPr lang="fr-FR" sz="1000" dirty="0">
                <a:solidFill>
                  <a:schemeClr val="accent1"/>
                </a:solidFill>
              </a:rPr>
              <a:t>Vous pouvez formuler </a:t>
            </a:r>
            <a:r>
              <a:rPr lang="fr-FR" sz="1000" b="1" dirty="0">
                <a:solidFill>
                  <a:schemeClr val="accent1"/>
                </a:solidFill>
              </a:rPr>
              <a:t>jusqu’à 10 nouveaux vœux </a:t>
            </a:r>
            <a:r>
              <a:rPr lang="fr-FR" sz="1000" dirty="0">
                <a:solidFill>
                  <a:schemeClr val="accent1"/>
                </a:solidFill>
              </a:rPr>
              <a:t>pour des formations ayant encore des places à proposer</a:t>
            </a:r>
          </a:p>
        </p:txBody>
      </p:sp>
      <p:sp>
        <p:nvSpPr>
          <p:cNvPr id="12" name="ZoneTexte 11"/>
          <p:cNvSpPr txBox="1"/>
          <p:nvPr/>
        </p:nvSpPr>
        <p:spPr>
          <a:xfrm>
            <a:off x="866938" y="3191946"/>
            <a:ext cx="3456385" cy="415498"/>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Entre le vendredi 6 juin et le mardi 10 juin</a:t>
            </a:r>
            <a:r>
              <a:rPr lang="fr-FR" sz="1000" dirty="0"/>
              <a:t/>
            </a:r>
            <a:br>
              <a:rPr lang="fr-FR" sz="1000" dirty="0"/>
            </a:br>
            <a:r>
              <a:rPr lang="fr-FR" sz="1050" b="1" dirty="0">
                <a:solidFill>
                  <a:schemeClr val="accent1"/>
                </a:solidFill>
              </a:rPr>
              <a:t>Classez vos vœux en attente</a:t>
            </a:r>
          </a:p>
        </p:txBody>
      </p:sp>
      <p:sp>
        <p:nvSpPr>
          <p:cNvPr id="13" name="ZoneTexte 12"/>
          <p:cNvSpPr txBox="1"/>
          <p:nvPr/>
        </p:nvSpPr>
        <p:spPr>
          <a:xfrm>
            <a:off x="4622469" y="3880558"/>
            <a:ext cx="3751707" cy="738664"/>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Jeudi 10 juillet 2025 -  fin de la phase principale</a:t>
            </a:r>
            <a:r>
              <a:rPr lang="fr-FR" sz="1050" dirty="0">
                <a:solidFill>
                  <a:schemeClr val="accent1"/>
                </a:solidFill>
              </a:rPr>
              <a:t/>
            </a:r>
            <a:br>
              <a:rPr lang="fr-FR" sz="1050" dirty="0">
                <a:solidFill>
                  <a:schemeClr val="accent1"/>
                </a:solidFill>
              </a:rPr>
            </a:br>
            <a:r>
              <a:rPr lang="fr-FR" sz="1050" dirty="0">
                <a:solidFill>
                  <a:schemeClr val="accent1"/>
                </a:solidFill>
              </a:rPr>
              <a:t>La phase complémentaire se poursuit jusqu’au 11 sept.</a:t>
            </a:r>
          </a:p>
          <a:p>
            <a:r>
              <a:rPr lang="fr-FR" sz="1050" dirty="0">
                <a:solidFill>
                  <a:schemeClr val="accent1"/>
                </a:solidFill>
              </a:rPr>
              <a:t>L’accompagnement en CAES se poursuit pour ceux qui ont sollicité cet accompagnement</a:t>
            </a:r>
          </a:p>
        </p:txBody>
      </p:sp>
      <p:sp>
        <p:nvSpPr>
          <p:cNvPr id="15" name="ZoneTexte 14"/>
          <p:cNvSpPr txBox="1"/>
          <p:nvPr/>
        </p:nvSpPr>
        <p:spPr>
          <a:xfrm>
            <a:off x="4644007" y="1714381"/>
            <a:ext cx="3744417" cy="884858"/>
          </a:xfrm>
          <a:prstGeom prst="rect">
            <a:avLst/>
          </a:prstGeom>
          <a:noFill/>
          <a:ln>
            <a:solidFill>
              <a:schemeClr val="tx1"/>
            </a:solidFill>
          </a:ln>
        </p:spPr>
        <p:txBody>
          <a:bodyPr wrap="square" rtlCol="0">
            <a:spAutoFit/>
          </a:bodyPr>
          <a:lstStyle/>
          <a:p>
            <a:r>
              <a:rPr lang="fr-FR" sz="1000" dirty="0"/>
              <a:t>	</a:t>
            </a:r>
            <a:r>
              <a:rPr lang="fr-FR" sz="1050" b="1" dirty="0">
                <a:solidFill>
                  <a:schemeClr val="bg1"/>
                </a:solidFill>
                <a:highlight>
                  <a:srgbClr val="0000FF"/>
                </a:highlight>
              </a:rPr>
              <a:t>Vendredi 4 juillet -  Résultats du Bac 2025</a:t>
            </a:r>
            <a:r>
              <a:rPr lang="fr-FR" sz="1000" dirty="0"/>
              <a:t/>
            </a:r>
            <a:br>
              <a:rPr lang="fr-FR" sz="1000" dirty="0"/>
            </a:br>
            <a:endParaRPr lang="fr-FR" sz="1000" dirty="0"/>
          </a:p>
          <a:p>
            <a:pPr algn="just"/>
            <a:r>
              <a:rPr lang="fr-FR" sz="1000" dirty="0"/>
              <a:t/>
            </a:r>
            <a:br>
              <a:rPr lang="fr-FR" sz="1000" dirty="0"/>
            </a:br>
            <a:r>
              <a:rPr lang="fr-FR" sz="1050" dirty="0">
                <a:solidFill>
                  <a:schemeClr val="accent1"/>
                </a:solidFill>
              </a:rPr>
              <a:t>Après les résultats du bac, je peux aller m’inscrire dans l’établissement que j’ai choisi</a:t>
            </a:r>
          </a:p>
        </p:txBody>
      </p:sp>
      <p:sp>
        <p:nvSpPr>
          <p:cNvPr id="16" name="ZoneTexte 15"/>
          <p:cNvSpPr txBox="1"/>
          <p:nvPr/>
        </p:nvSpPr>
        <p:spPr>
          <a:xfrm>
            <a:off x="4644007" y="2767815"/>
            <a:ext cx="3744417" cy="900246"/>
          </a:xfrm>
          <a:prstGeom prst="rect">
            <a:avLst/>
          </a:prstGeom>
          <a:noFill/>
          <a:ln>
            <a:solidFill>
              <a:schemeClr val="tx1"/>
            </a:solidFill>
          </a:ln>
        </p:spPr>
        <p:txBody>
          <a:bodyPr wrap="square" rtlCol="0">
            <a:spAutoFit/>
          </a:bodyPr>
          <a:lstStyle/>
          <a:p>
            <a:r>
              <a:rPr lang="fr-FR" sz="1050" b="1" dirty="0">
                <a:solidFill>
                  <a:schemeClr val="bg1"/>
                </a:solidFill>
                <a:highlight>
                  <a:srgbClr val="0000FF"/>
                </a:highlight>
              </a:rPr>
              <a:t>A partir du mercredi 1</a:t>
            </a:r>
            <a:r>
              <a:rPr lang="fr-FR" sz="1050" b="1" baseline="30000" dirty="0">
                <a:solidFill>
                  <a:schemeClr val="bg1"/>
                </a:solidFill>
                <a:highlight>
                  <a:srgbClr val="0000FF"/>
                </a:highlight>
              </a:rPr>
              <a:t>er</a:t>
            </a:r>
            <a:r>
              <a:rPr lang="fr-FR" sz="1050" b="1" dirty="0">
                <a:solidFill>
                  <a:schemeClr val="bg1"/>
                </a:solidFill>
                <a:highlight>
                  <a:srgbClr val="0000FF"/>
                </a:highlight>
              </a:rPr>
              <a:t> juillet 2025 </a:t>
            </a:r>
            <a:r>
              <a:rPr lang="fr-FR" sz="1050" dirty="0">
                <a:solidFill>
                  <a:schemeClr val="accent1"/>
                </a:solidFill>
              </a:rPr>
              <a:t/>
            </a:r>
            <a:br>
              <a:rPr lang="fr-FR" sz="1050" dirty="0">
                <a:solidFill>
                  <a:schemeClr val="accent1"/>
                </a:solidFill>
              </a:rPr>
            </a:br>
            <a:r>
              <a:rPr lang="fr-FR" sz="1050" dirty="0">
                <a:solidFill>
                  <a:schemeClr val="accent1"/>
                </a:solidFill>
              </a:rPr>
              <a:t/>
            </a:r>
            <a:br>
              <a:rPr lang="fr-FR" sz="1050" dirty="0">
                <a:solidFill>
                  <a:schemeClr val="accent1"/>
                </a:solidFill>
              </a:rPr>
            </a:br>
            <a:r>
              <a:rPr lang="fr-FR" sz="1050" dirty="0">
                <a:solidFill>
                  <a:schemeClr val="accent1"/>
                </a:solidFill>
              </a:rPr>
              <a:t>Début de l’</a:t>
            </a:r>
            <a:r>
              <a:rPr lang="fr-FR" sz="1050" b="1" dirty="0">
                <a:solidFill>
                  <a:schemeClr val="accent1"/>
                </a:solidFill>
              </a:rPr>
              <a:t>Accompagnement personnalisé </a:t>
            </a:r>
            <a:r>
              <a:rPr lang="fr-FR" sz="1050" dirty="0">
                <a:solidFill>
                  <a:schemeClr val="accent1"/>
                </a:solidFill>
              </a:rPr>
              <a:t>des candidats qui n’ont pas reçu de proposition d’admission par les commissions d’accès à l’enseignement supérieur (CAES)</a:t>
            </a:r>
          </a:p>
        </p:txBody>
      </p:sp>
      <p:pic>
        <p:nvPicPr>
          <p:cNvPr id="17" name="Image 16"/>
          <p:cNvPicPr>
            <a:picLocks noChangeAspect="1"/>
          </p:cNvPicPr>
          <p:nvPr/>
        </p:nvPicPr>
        <p:blipFill>
          <a:blip r:embed="rId2"/>
          <a:stretch>
            <a:fillRect/>
          </a:stretch>
        </p:blipFill>
        <p:spPr>
          <a:xfrm>
            <a:off x="4764551" y="1774749"/>
            <a:ext cx="639137" cy="436961"/>
          </a:xfrm>
          <a:prstGeom prst="rect">
            <a:avLst/>
          </a:prstGeom>
        </p:spPr>
      </p:pic>
      <p:pic>
        <p:nvPicPr>
          <p:cNvPr id="18" name="Image 17"/>
          <p:cNvPicPr>
            <a:picLocks noChangeAspect="1"/>
          </p:cNvPicPr>
          <p:nvPr/>
        </p:nvPicPr>
        <p:blipFill>
          <a:blip r:embed="rId3"/>
          <a:stretch>
            <a:fillRect/>
          </a:stretch>
        </p:blipFill>
        <p:spPr>
          <a:xfrm>
            <a:off x="1155216" y="3795886"/>
            <a:ext cx="515320" cy="353362"/>
          </a:xfrm>
          <a:prstGeom prst="rect">
            <a:avLst/>
          </a:prstGeom>
        </p:spPr>
      </p:pic>
    </p:spTree>
    <p:extLst>
      <p:ext uri="{BB962C8B-B14F-4D97-AF65-F5344CB8AC3E}">
        <p14:creationId xmlns:p14="http://schemas.microsoft.com/office/powerpoint/2010/main" val="30067292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p:cNvSpPr>
            <a:spLocks noGrp="1"/>
          </p:cNvSpPr>
          <p:nvPr>
            <p:ph sz="quarter" idx="4294967295"/>
          </p:nvPr>
        </p:nvSpPr>
        <p:spPr>
          <a:xfrm>
            <a:off x="251520" y="843558"/>
            <a:ext cx="8298793" cy="3816424"/>
          </a:xfrm>
        </p:spPr>
        <p:txBody>
          <a:bodyPr>
            <a:noAutofit/>
          </a:bodyPr>
          <a:lstStyle/>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Prendre connaissance du calendrier 2025,</a:t>
            </a:r>
            <a:r>
              <a:rPr lang="fr-FR" sz="1400" b="1" dirty="0">
                <a:solidFill>
                  <a:schemeClr val="accent1"/>
                </a:solidFill>
              </a:rPr>
              <a:t> </a:t>
            </a:r>
            <a:r>
              <a:rPr lang="fr-FR" sz="1300" dirty="0">
                <a:solidFill>
                  <a:schemeClr val="accent1"/>
                </a:solidFill>
              </a:rPr>
              <a:t>des modalités de fonctionnement de la plateforme et des vidéos tutos pour vous familiariser avec la procédure ; utilisez les outils Parcoursup pour échanger, vous exercer (Quiz ; Règles d’or ; Faq ; Site d’entrainement de la phase d’admission)</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Anticipez, n’attendez pas la dernière minute pour préparer votre projet d’orientation </a:t>
            </a:r>
            <a:r>
              <a:rPr lang="fr-FR" sz="1400" dirty="0">
                <a:solidFill>
                  <a:schemeClr val="accent1"/>
                </a:solidFill>
              </a:rPr>
              <a:t>: </a:t>
            </a:r>
            <a:r>
              <a:rPr lang="fr-FR" sz="1300" dirty="0">
                <a:solidFill>
                  <a:schemeClr val="accent1"/>
                </a:solidFill>
              </a:rPr>
              <a:t>anticipez au lycée (Avenir(s) ; possibilité d’ouvrir un compte Parcoursup dès la 2nde) pour construire votre projet d’orientation progressivement, explorez la carte des formations, consultez les fiches des formations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Faites les vœux pour des formations qui vous intéressent, ne vous autocensurez pas, pensez à diversifier vos vœux et évitez de ne formuler qu’un seul vœu</a:t>
            </a:r>
          </a:p>
          <a:p>
            <a:pPr lvl="0" defTabSz="457200">
              <a:spcBef>
                <a:spcPct val="20000"/>
              </a:spcBef>
              <a:spcAft>
                <a:spcPts val="0"/>
              </a:spcAft>
              <a:buClr>
                <a:srgbClr val="FF0000"/>
              </a:buClr>
              <a:buSzPct val="100000"/>
            </a:pPr>
            <a:endParaRPr lang="fr-FR" sz="1000" b="1" dirty="0"/>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Ne restez pas seuls avec vos questions </a:t>
            </a:r>
            <a:r>
              <a:rPr lang="fr-FR" sz="1400" dirty="0">
                <a:solidFill>
                  <a:schemeClr val="accent1"/>
                </a:solidFill>
              </a:rPr>
              <a:t>: </a:t>
            </a:r>
            <a:r>
              <a:rPr lang="fr-FR" sz="1300" dirty="0">
                <a:solidFill>
                  <a:schemeClr val="accent1"/>
                </a:solidFill>
              </a:rPr>
              <a:t>échangez au lycée et profiter des rencontres avec les enseignants et étudiants du supérieur : </a:t>
            </a:r>
            <a:r>
              <a:rPr lang="fr-FR" sz="1300" dirty="0" err="1">
                <a:solidFill>
                  <a:schemeClr val="accent1"/>
                </a:solidFill>
              </a:rPr>
              <a:t>Lives</a:t>
            </a:r>
            <a:r>
              <a:rPr lang="fr-FR" sz="1300" dirty="0">
                <a:solidFill>
                  <a:schemeClr val="accent1"/>
                </a:solidFill>
              </a:rPr>
              <a:t> Parcoursup, journées portes ouvertes, étudiants ambassadeurs</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000" b="1" dirty="0">
              <a:solidFill>
                <a:schemeClr val="accent1"/>
              </a:solidFill>
            </a:endParaRPr>
          </a:p>
          <a:p>
            <a:pPr marL="285750" indent="-285750" algn="just"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Préparez vous pour la phase d’admission </a:t>
            </a:r>
            <a:r>
              <a:rPr lang="fr-FR" sz="1400" dirty="0">
                <a:solidFill>
                  <a:schemeClr val="accent1"/>
                </a:solidFill>
              </a:rPr>
              <a:t>: </a:t>
            </a:r>
            <a:r>
              <a:rPr lang="fr-FR" sz="1300" dirty="0">
                <a:solidFill>
                  <a:schemeClr val="accent1"/>
                </a:solidFill>
              </a:rPr>
              <a:t>la phase d’admission va vite, vous devrez répondre aux propositions … alors préparez-vous à faire un choix.. </a:t>
            </a:r>
          </a:p>
          <a:p>
            <a:pPr marL="269875" algn="just" defTabSz="457200">
              <a:spcBef>
                <a:spcPts val="600"/>
              </a:spcBef>
              <a:spcAft>
                <a:spcPts val="0"/>
              </a:spcAft>
              <a:buClr>
                <a:srgbClr val="FF0000"/>
              </a:buClr>
              <a:buSzPct val="100000"/>
            </a:pPr>
            <a:r>
              <a:rPr lang="fr-FR" sz="1300" b="1" dirty="0">
                <a:solidFill>
                  <a:schemeClr val="accent1"/>
                </a:solidFill>
              </a:rPr>
              <a:t>Mais rassurez-vous, Parcoursup n’est qu’une première étape</a:t>
            </a:r>
            <a:r>
              <a:rPr lang="fr-FR" sz="1300" dirty="0">
                <a:solidFill>
                  <a:schemeClr val="accent1"/>
                </a:solidFill>
              </a:rPr>
              <a:t>… </a:t>
            </a:r>
            <a:r>
              <a:rPr lang="fr-FR" sz="1300" b="1" dirty="0">
                <a:solidFill>
                  <a:schemeClr val="accent1"/>
                </a:solidFill>
              </a:rPr>
              <a:t>vous avez le droit de vous réorienter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400" b="1" dirty="0">
              <a:solidFill>
                <a:schemeClr val="bg1"/>
              </a:solidFill>
              <a:highlight>
                <a:srgbClr val="0000FF"/>
              </a:highlight>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21</a:t>
            </a:fld>
            <a:endParaRPr lang="fr-FR" dirty="0"/>
          </a:p>
        </p:txBody>
      </p:sp>
      <p:sp>
        <p:nvSpPr>
          <p:cNvPr id="2" name="Rectangle à coins arrondis 6">
            <a:extLst>
              <a:ext uri="{FF2B5EF4-FFF2-40B4-BE49-F238E27FC236}">
                <a16:creationId xmlns:a16="http://schemas.microsoft.com/office/drawing/2014/main" id="{4D9B403D-F714-00AA-FEC6-DBD78B8CC4BE}"/>
              </a:ext>
            </a:extLst>
          </p:cNvPr>
          <p:cNvSpPr/>
          <p:nvPr/>
        </p:nvSpPr>
        <p:spPr>
          <a:xfrm>
            <a:off x="4211960"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5 conseils pour aborder sereinement Parcoursup</a:t>
            </a:r>
          </a:p>
        </p:txBody>
      </p:sp>
    </p:spTree>
    <p:extLst>
      <p:ext uri="{BB962C8B-B14F-4D97-AF65-F5344CB8AC3E}">
        <p14:creationId xmlns:p14="http://schemas.microsoft.com/office/powerpoint/2010/main" val="16255246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65833" y="1707654"/>
            <a:ext cx="8298792" cy="3024336"/>
          </a:xfrm>
        </p:spPr>
        <p:txBody>
          <a:bodyPr>
            <a:normAutofit fontScale="85000" lnSpcReduction="20000"/>
          </a:bodyPr>
          <a:lstStyle/>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 numéro vert </a:t>
            </a:r>
            <a:r>
              <a:rPr lang="fr-FR" sz="2000" dirty="0">
                <a:solidFill>
                  <a:schemeClr val="accent1"/>
                </a:solidFill>
              </a:rPr>
              <a:t>:  </a:t>
            </a:r>
            <a:r>
              <a:rPr lang="fr-FR" sz="2000" b="1" dirty="0">
                <a:solidFill>
                  <a:schemeClr val="accent1"/>
                </a:solidFill>
              </a:rPr>
              <a:t>0 800 400 070 </a:t>
            </a:r>
            <a:br>
              <a:rPr lang="fr-FR" sz="2000" b="1" dirty="0">
                <a:solidFill>
                  <a:schemeClr val="accent1"/>
                </a:solidFill>
              </a:rPr>
            </a:br>
            <a:r>
              <a:rPr lang="fr-FR" sz="1200" i="1" dirty="0">
                <a:solidFill>
                  <a:schemeClr val="accent1"/>
                </a:solidFill>
              </a:rPr>
              <a:t>(en complément du numéro vert accessible depuis l’Outre-mer et l’étranger, des numéros spécifiques pour l’Outre-mer indiqués sur le site parcoursup.gouv.fr)</a:t>
            </a:r>
            <a:br>
              <a:rPr lang="fr-FR" sz="1200" i="1" dirty="0">
                <a:solidFill>
                  <a:schemeClr val="accent1"/>
                </a:solidFill>
              </a:rPr>
            </a:br>
            <a:endParaRPr lang="fr-FR" sz="1200" i="1"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 La messagerie contact </a:t>
            </a:r>
            <a:r>
              <a:rPr lang="fr-FR" sz="1600" dirty="0">
                <a:solidFill>
                  <a:schemeClr val="accent1"/>
                </a:solidFill>
              </a:rPr>
              <a:t>depuis le dossier Parcoursup</a:t>
            </a:r>
            <a:br>
              <a:rPr lang="fr-FR" sz="1600" dirty="0">
                <a:solidFill>
                  <a:schemeClr val="accent1"/>
                </a:solidFill>
              </a:rPr>
            </a:b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Les réseaux sociaux (Instagram, X, Facebook)</a:t>
            </a:r>
            <a:r>
              <a:rPr lang="fr-FR" sz="1600" dirty="0">
                <a:solidFill>
                  <a:schemeClr val="accent1"/>
                </a:solidFill>
              </a:rPr>
              <a:t> pour suivre l’actualité de Parcoursup et recevoir des </a:t>
            </a:r>
            <a:r>
              <a:rPr lang="fr-FR" sz="1600" dirty="0" smtClean="0">
                <a:solidFill>
                  <a:schemeClr val="accent1"/>
                </a:solidFill>
              </a:rPr>
              <a:t>conseils</a:t>
            </a:r>
          </a:p>
          <a:p>
            <a:pPr marL="285750" lvl="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indent="-285750" defTabSz="457200">
              <a:spcBef>
                <a:spcPct val="20000"/>
              </a:spcBef>
              <a:spcAft>
                <a:spcPts val="0"/>
              </a:spcAft>
              <a:buClr>
                <a:srgbClr val="FF0000"/>
              </a:buClr>
              <a:buSzPct val="100000"/>
              <a:buFont typeface="Courier New" panose="02070309020205020404" pitchFamily="49" charset="0"/>
              <a:buChar char="o"/>
            </a:pPr>
            <a:r>
              <a:rPr lang="fr-FR" sz="1400" b="1" dirty="0" smtClean="0">
                <a:solidFill>
                  <a:schemeClr val="bg1"/>
                </a:solidFill>
                <a:highlight>
                  <a:srgbClr val="0000FF"/>
                </a:highlight>
              </a:rPr>
              <a:t>Le canal d’actualité Parcoursup info sur </a:t>
            </a:r>
            <a:r>
              <a:rPr lang="fr-FR" sz="1400" b="1" dirty="0" err="1" smtClean="0">
                <a:solidFill>
                  <a:schemeClr val="bg1"/>
                </a:solidFill>
                <a:highlight>
                  <a:srgbClr val="0000FF"/>
                </a:highlight>
              </a:rPr>
              <a:t>Whatsapp</a:t>
            </a:r>
            <a:r>
              <a:rPr lang="fr-FR" sz="1600" dirty="0" smtClean="0">
                <a:solidFill>
                  <a:schemeClr val="accent1"/>
                </a:solidFill>
              </a:rPr>
              <a:t> </a:t>
            </a:r>
            <a:r>
              <a:rPr lang="fr-FR" sz="1600" dirty="0">
                <a:solidFill>
                  <a:schemeClr val="accent1"/>
                </a:solidFill>
              </a:rPr>
              <a:t>pour être informés des dates clés, des informations pratiques et des outils essentiels pour réussir son orientation post bac. </a:t>
            </a:r>
            <a:endParaRPr lang="fr-FR" sz="1600" dirty="0" smtClean="0">
              <a:solidFill>
                <a:schemeClr val="accent1"/>
              </a:solidFill>
            </a:endParaRPr>
          </a:p>
          <a:p>
            <a:pPr marL="268288" defTabSz="457200">
              <a:spcBef>
                <a:spcPct val="20000"/>
              </a:spcBef>
              <a:spcAft>
                <a:spcPts val="0"/>
              </a:spcAft>
              <a:buClr>
                <a:srgbClr val="FF0000"/>
              </a:buClr>
              <a:buSzPct val="100000"/>
            </a:pPr>
            <a:r>
              <a:rPr lang="fr-FR" sz="1500" i="1" smtClean="0">
                <a:solidFill>
                  <a:schemeClr val="accent1"/>
                </a:solidFill>
              </a:rPr>
              <a:t>Pensez à activer </a:t>
            </a:r>
            <a:r>
              <a:rPr lang="fr-FR" sz="1500" i="1" dirty="0">
                <a:solidFill>
                  <a:schemeClr val="accent1"/>
                </a:solidFill>
              </a:rPr>
              <a:t>les notifications pour recevoir toutes les informations. </a:t>
            </a:r>
          </a:p>
          <a:p>
            <a:pPr marL="285750" indent="-285750" defTabSz="457200">
              <a:spcBef>
                <a:spcPct val="20000"/>
              </a:spcBef>
              <a:spcAft>
                <a:spcPts val="0"/>
              </a:spcAft>
              <a:buClr>
                <a:srgbClr val="FF0000"/>
              </a:buClr>
              <a:buSzPct val="100000"/>
              <a:buFont typeface="Courier New" panose="02070309020205020404" pitchFamily="49" charset="0"/>
              <a:buChar char="o"/>
            </a:pPr>
            <a:endParaRPr lang="fr-FR" sz="1600" dirty="0">
              <a:solidFill>
                <a:schemeClr val="accent1"/>
              </a:solidFill>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Des tutos vidéos, des quiz et une Faq très riche </a:t>
            </a:r>
            <a:r>
              <a:rPr lang="fr-FR" sz="1400" b="1" dirty="0" smtClean="0">
                <a:solidFill>
                  <a:schemeClr val="bg1"/>
                </a:solidFill>
                <a:highlight>
                  <a:srgbClr val="0000FF"/>
                </a:highlight>
              </a:rPr>
              <a:t>(avec un moteur de recherche intégré)</a:t>
            </a:r>
            <a:r>
              <a:rPr lang="fr-FR" sz="1600" b="1" dirty="0">
                <a:solidFill>
                  <a:schemeClr val="accent1"/>
                </a:solidFill>
                <a:highlight>
                  <a:srgbClr val="FFFF00"/>
                </a:highlight>
              </a:rPr>
              <a:t/>
            </a:r>
            <a:br>
              <a:rPr lang="fr-FR" sz="1600" b="1" dirty="0">
                <a:solidFill>
                  <a:schemeClr val="accent1"/>
                </a:solidFill>
                <a:highlight>
                  <a:srgbClr val="FFFF00"/>
                </a:highlight>
              </a:rPr>
            </a:br>
            <a:endParaRPr lang="fr-FR" sz="1600" b="1" dirty="0">
              <a:solidFill>
                <a:schemeClr val="accent1"/>
              </a:solidFill>
              <a:highlight>
                <a:srgbClr val="FFFF00"/>
              </a:highlight>
            </a:endParaRPr>
          </a:p>
          <a:p>
            <a:pPr marL="285750" lvl="0" indent="-285750" defTabSz="457200">
              <a:spcBef>
                <a:spcPct val="20000"/>
              </a:spcBef>
              <a:spcAft>
                <a:spcPts val="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site d’entrainement </a:t>
            </a:r>
            <a:r>
              <a:rPr lang="fr-FR" sz="1600" dirty="0">
                <a:solidFill>
                  <a:schemeClr val="accent1"/>
                </a:solidFill>
              </a:rPr>
              <a:t>pour vous préparer à la phase d’admission</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22</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455713" y="915566"/>
            <a:ext cx="8208912" cy="663637"/>
          </a:xfrm>
        </p:spPr>
        <p:txBody>
          <a:bodyPr/>
          <a:lstStyle/>
          <a:p>
            <a:r>
              <a:rPr lang="fr-FR" sz="2200" dirty="0"/>
              <a:t>Des services </a:t>
            </a:r>
            <a:r>
              <a:rPr lang="fr-FR" sz="2200"/>
              <a:t>pour vous </a:t>
            </a:r>
            <a:r>
              <a:rPr lang="fr-FR" sz="2200" dirty="0"/>
              <a:t>aider et répondre à vos questions tout au long de la procédure</a:t>
            </a:r>
          </a:p>
        </p:txBody>
      </p:sp>
    </p:spTree>
    <p:extLst>
      <p:ext uri="{BB962C8B-B14F-4D97-AF65-F5344CB8AC3E}">
        <p14:creationId xmlns:p14="http://schemas.microsoft.com/office/powerpoint/2010/main" val="17378280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323528" y="1355355"/>
            <a:ext cx="8208912" cy="3687894"/>
          </a:xfrm>
        </p:spPr>
        <p:txBody>
          <a:bodyPr>
            <a:noAutofit/>
          </a:bodyPr>
          <a:lstStyle/>
          <a:p>
            <a:pPr marL="285750" indent="-285750">
              <a:buFont typeface="Courier New" panose="02070309020205020404" pitchFamily="49" charset="0"/>
              <a:buChar char="o"/>
            </a:pPr>
            <a:r>
              <a:rPr lang="fr-FR" sz="1400" b="1" dirty="0">
                <a:solidFill>
                  <a:schemeClr val="bg1"/>
                </a:solidFill>
                <a:highlight>
                  <a:srgbClr val="0000FF"/>
                </a:highlight>
              </a:rPr>
              <a:t>Bourse sur critères sociaux </a:t>
            </a:r>
            <a:r>
              <a:rPr lang="fr-FR" sz="1400" dirty="0">
                <a:solidFill>
                  <a:schemeClr val="accent1"/>
                </a:solidFill>
              </a:rPr>
              <a:t>: vous pouvez faire une demande de bourse et/ou de logement en créant votre dossier social étudiant (DSE) via le portail </a:t>
            </a:r>
            <a:r>
              <a:rPr lang="fr-FR" sz="1400" dirty="0">
                <a:solidFill>
                  <a:schemeClr val="accent1"/>
                </a:solidFill>
                <a:hlinkClick r:id="rId2"/>
              </a:rPr>
              <a:t>messervices.etudiant.gouv.fr</a:t>
            </a:r>
            <a:r>
              <a:rPr lang="fr-FR" sz="1400" dirty="0">
                <a:solidFill>
                  <a:schemeClr val="accent1"/>
                </a:solidFill>
              </a:rPr>
              <a:t> . </a:t>
            </a:r>
          </a:p>
          <a:p>
            <a:pPr marL="269875"/>
            <a:r>
              <a:rPr lang="fr-FR" sz="1400" dirty="0">
                <a:solidFill>
                  <a:schemeClr val="accent1"/>
                </a:solidFill>
              </a:rPr>
              <a:t>Vous pouvez calculer vos droits à la bourse via </a:t>
            </a:r>
            <a:r>
              <a:rPr lang="fr-FR" sz="1400" dirty="0">
                <a:solidFill>
                  <a:schemeClr val="accent1"/>
                </a:solidFill>
                <a:hlinkClick r:id="rId3"/>
              </a:rPr>
              <a:t>lescrous.fr/nos-services/simulateur-de-bourse</a:t>
            </a:r>
            <a:r>
              <a:rPr lang="fr-FR" sz="1400" dirty="0">
                <a:solidFill>
                  <a:schemeClr val="accent1"/>
                </a:solidFill>
              </a:rPr>
              <a:t>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Aide à la mobilité </a:t>
            </a:r>
            <a:r>
              <a:rPr lang="fr-FR" sz="1400" dirty="0">
                <a:solidFill>
                  <a:schemeClr val="accent1"/>
                </a:solidFill>
              </a:rPr>
              <a:t>: Parcoursup propose une aide à la mobilité de 500 € pour les lycéens boursiers qui étudieront dans un établissement situé en dehors de leur académie de résidence. </a:t>
            </a:r>
          </a:p>
          <a:p>
            <a:pPr marL="285750" indent="-285750">
              <a:buFont typeface="Courier New" panose="02070309020205020404" pitchFamily="49" charset="0"/>
              <a:buChar char="o"/>
            </a:pPr>
            <a:endParaRPr lang="fr-FR" sz="1400" b="1" dirty="0">
              <a:solidFill>
                <a:schemeClr val="accent1"/>
              </a:solidFill>
              <a:highlight>
                <a:srgbClr val="0000FF"/>
              </a:highlight>
            </a:endParaRPr>
          </a:p>
          <a:p>
            <a:pPr marL="285750" indent="-285750">
              <a:buFont typeface="Courier New" panose="02070309020205020404" pitchFamily="49" charset="0"/>
              <a:buChar char="o"/>
            </a:pPr>
            <a:r>
              <a:rPr lang="fr-FR" sz="1400" b="1" dirty="0">
                <a:solidFill>
                  <a:schemeClr val="bg1"/>
                </a:solidFill>
                <a:highlight>
                  <a:srgbClr val="0000FF"/>
                </a:highlight>
              </a:rPr>
              <a:t>Logement en résidence universitaire </a:t>
            </a:r>
            <a:r>
              <a:rPr lang="fr-FR" sz="1400" dirty="0">
                <a:solidFill>
                  <a:schemeClr val="accent1"/>
                </a:solidFill>
              </a:rPr>
              <a:t>: pour vous aider dans votre recherche, consultez le site </a:t>
            </a:r>
            <a:r>
              <a:rPr lang="fr-FR" sz="1400" dirty="0">
                <a:solidFill>
                  <a:schemeClr val="accent1"/>
                </a:solidFill>
                <a:hlinkClick r:id="rId4"/>
              </a:rPr>
              <a:t>trouverunlogement.lescrous.fr</a:t>
            </a:r>
            <a:r>
              <a:rPr lang="fr-FR" sz="1400" dirty="0">
                <a:solidFill>
                  <a:schemeClr val="accent1"/>
                </a:solidFill>
              </a:rPr>
              <a:t> . Pour toute question, une FAQ est proposée sur etudiant.gouv.fr </a:t>
            </a:r>
            <a:br>
              <a:rPr lang="fr-FR" sz="1400" dirty="0">
                <a:solidFill>
                  <a:schemeClr val="accent1"/>
                </a:solidFill>
              </a:rPr>
            </a:br>
            <a:endParaRPr lang="fr-FR" sz="1400" dirty="0">
              <a:solidFill>
                <a:schemeClr val="accent1"/>
              </a:solidFill>
            </a:endParaRPr>
          </a:p>
          <a:p>
            <a:pPr marL="285750" indent="-285750">
              <a:buFont typeface="Courier New" panose="02070309020205020404" pitchFamily="49" charset="0"/>
              <a:buChar char="o"/>
            </a:pPr>
            <a:r>
              <a:rPr lang="fr-FR" sz="1400" b="1" dirty="0">
                <a:solidFill>
                  <a:schemeClr val="bg1"/>
                </a:solidFill>
                <a:highlight>
                  <a:srgbClr val="0000FF"/>
                </a:highlight>
              </a:rPr>
              <a:t>Santé </a:t>
            </a:r>
            <a:r>
              <a:rPr lang="fr-FR" sz="1400" dirty="0">
                <a:solidFill>
                  <a:schemeClr val="accent1"/>
                </a:solidFill>
              </a:rPr>
              <a:t>: pour rappel, vous êtes automatiquement affilié au régime général de la sécurité sociale. </a:t>
            </a:r>
          </a:p>
          <a:p>
            <a:pPr marL="269875"/>
            <a:r>
              <a:rPr lang="fr-FR" sz="1400" dirty="0">
                <a:solidFill>
                  <a:schemeClr val="accent1"/>
                </a:solidFill>
              </a:rPr>
              <a:t>Vous pouvez évaluer votre droit à la Complémentaire santé solidaire et à d’autres prestations sociales depuis le site </a:t>
            </a:r>
            <a:r>
              <a:rPr lang="fr-FR" sz="1400" dirty="0">
                <a:solidFill>
                  <a:schemeClr val="accent1"/>
                </a:solidFill>
                <a:hlinkClick r:id="rId5"/>
              </a:rPr>
              <a:t>mesdroitssociaux.gouv.fr</a:t>
            </a:r>
            <a:r>
              <a:rPr lang="fr-FR" sz="1400" dirty="0">
                <a:solidFill>
                  <a:schemeClr val="accent1"/>
                </a:solidFill>
              </a:rPr>
              <a:t> </a:t>
            </a: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23</a:t>
            </a:fld>
            <a:endParaRPr lang="fr-FR"/>
          </a:p>
        </p:txBody>
      </p:sp>
      <p:sp>
        <p:nvSpPr>
          <p:cNvPr id="2" name="Titre 1">
            <a:extLst>
              <a:ext uri="{FF2B5EF4-FFF2-40B4-BE49-F238E27FC236}">
                <a16:creationId xmlns:a16="http://schemas.microsoft.com/office/drawing/2014/main" id="{A5461032-1F5C-ACC1-87D6-C7839507DA50}"/>
              </a:ext>
            </a:extLst>
          </p:cNvPr>
          <p:cNvSpPr>
            <a:spLocks noGrp="1"/>
          </p:cNvSpPr>
          <p:nvPr>
            <p:ph type="title"/>
          </p:nvPr>
        </p:nvSpPr>
        <p:spPr>
          <a:xfrm>
            <a:off x="512485" y="907803"/>
            <a:ext cx="8208912" cy="663637"/>
          </a:xfrm>
        </p:spPr>
        <p:txBody>
          <a:bodyPr/>
          <a:lstStyle/>
          <a:p>
            <a:r>
              <a:rPr lang="fr-FR" sz="2200" dirty="0"/>
              <a:t>Pensez aussi à préparer votre future vie d’étudiant(e)</a:t>
            </a:r>
          </a:p>
        </p:txBody>
      </p:sp>
    </p:spTree>
    <p:extLst>
      <p:ext uri="{BB962C8B-B14F-4D97-AF65-F5344CB8AC3E}">
        <p14:creationId xmlns:p14="http://schemas.microsoft.com/office/powerpoint/2010/main" val="37029268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e la date 6"/>
          <p:cNvSpPr>
            <a:spLocks noGrp="1"/>
          </p:cNvSpPr>
          <p:nvPr>
            <p:ph type="dt" sz="half" idx="10"/>
          </p:nvPr>
        </p:nvSpPr>
        <p:spPr/>
        <p:txBody>
          <a:bodyPr/>
          <a:lstStyle/>
          <a:p>
            <a:fld id="{5EC3D008-DD61-4C4F-93BD-9E371E593F35}" type="datetime1">
              <a:rPr lang="fr-FR" smtClean="0"/>
              <a:t>08/01/2025</a:t>
            </a:fld>
            <a:endParaRPr lang="fr-FR" dirty="0"/>
          </a:p>
        </p:txBody>
      </p:sp>
      <p:sp>
        <p:nvSpPr>
          <p:cNvPr id="9" name="Espace réservé du numéro de diapositive 8"/>
          <p:cNvSpPr>
            <a:spLocks noGrp="1"/>
          </p:cNvSpPr>
          <p:nvPr>
            <p:ph type="sldNum" sz="quarter" idx="12"/>
          </p:nvPr>
        </p:nvSpPr>
        <p:spPr/>
        <p:txBody>
          <a:bodyPr/>
          <a:lstStyle/>
          <a:p>
            <a:fld id="{10C140CD-8AED-46FF-A9A2-77308F3F39AE}" type="slidenum">
              <a:rPr lang="fr-FR" smtClean="0"/>
              <a:pPr/>
              <a:t>24</a:t>
            </a:fld>
            <a:endParaRPr lang="fr-FR" dirty="0"/>
          </a:p>
        </p:txBody>
      </p:sp>
      <p:sp>
        <p:nvSpPr>
          <p:cNvPr id="6" name="Titre 5"/>
          <p:cNvSpPr>
            <a:spLocks noGrp="1"/>
          </p:cNvSpPr>
          <p:nvPr>
            <p:ph type="title"/>
          </p:nvPr>
        </p:nvSpPr>
        <p:spPr/>
        <p:txBody>
          <a:bodyPr/>
          <a:lstStyle/>
          <a:p>
            <a:r>
              <a:rPr lang="fr-FR" dirty="0"/>
              <a:t>w</a:t>
            </a:r>
          </a:p>
        </p:txBody>
      </p:sp>
    </p:spTree>
    <p:extLst>
      <p:ext uri="{BB962C8B-B14F-4D97-AF65-F5344CB8AC3E}">
        <p14:creationId xmlns:p14="http://schemas.microsoft.com/office/powerpoint/2010/main" val="17239171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fontScale="55000" lnSpcReduction="20000"/>
          </a:bodyPr>
          <a:lstStyle/>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6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critères : un cadre commun proposé sur Parcoursup</a:t>
            </a:r>
          </a:p>
          <a:p>
            <a:pPr marL="179388" algn="just" defTabSz="457200">
              <a:spcBef>
                <a:spcPct val="20000"/>
              </a:spcBef>
              <a:spcAft>
                <a:spcPts val="300"/>
              </a:spcAft>
              <a:buClr>
                <a:srgbClr val="FF0000"/>
              </a:buClr>
              <a:buSzPct val="100000"/>
            </a:pPr>
            <a:r>
              <a:rPr lang="fr-FR" sz="2200" dirty="0">
                <a:solidFill>
                  <a:schemeClr val="accent1"/>
                </a:solidFill>
              </a:rPr>
              <a:t>Parcoursup permet de visualiser, dans un cadre commun à toutes les formations, les </a:t>
            </a:r>
            <a:r>
              <a:rPr lang="fr-FR" sz="2200" b="1" dirty="0">
                <a:solidFill>
                  <a:schemeClr val="accent1"/>
                </a:solidFill>
              </a:rPr>
              <a:t>critères et éléments que les enseignants des formations du supérieur ont défini pour l’examen des candidatures </a:t>
            </a:r>
            <a:r>
              <a:rPr lang="fr-FR" sz="2200" dirty="0">
                <a:solidFill>
                  <a:schemeClr val="accent1"/>
                </a:solidFill>
              </a:rPr>
              <a:t>: résultats scolaires, motivation, compétences, appréciations de l’équipe pédagogique, etc…</a:t>
            </a:r>
          </a:p>
          <a:p>
            <a:pPr marL="179388" algn="just" defTabSz="457200">
              <a:spcBef>
                <a:spcPct val="20000"/>
              </a:spcBef>
              <a:spcAft>
                <a:spcPts val="300"/>
              </a:spcAft>
              <a:buClr>
                <a:srgbClr val="FF0000"/>
              </a:buClr>
              <a:buSzPct val="100000"/>
            </a:pPr>
            <a:r>
              <a:rPr lang="fr-FR" sz="2200" b="1" dirty="0">
                <a:solidFill>
                  <a:srgbClr val="FF0000"/>
                </a:solidFill>
              </a:rPr>
              <a:t>Important </a:t>
            </a:r>
            <a:r>
              <a:rPr lang="fr-FR" sz="2200" b="1" dirty="0">
                <a:solidFill>
                  <a:schemeClr val="accent1"/>
                </a:solidFill>
              </a:rPr>
              <a:t>: Parcoursup ne fait jamais l’analyse des candidatures </a:t>
            </a:r>
            <a:r>
              <a:rPr lang="fr-FR" sz="2200" dirty="0">
                <a:solidFill>
                  <a:schemeClr val="accent1"/>
                </a:solidFill>
              </a:rPr>
              <a:t>: ce sont les enseignants des formations du supérieur qui définissent les critères, examinent votre dossier, font des propositions auxquelles vous répondez</a:t>
            </a:r>
          </a:p>
          <a:p>
            <a:pPr marL="179388" algn="just" defTabSz="457200">
              <a:spcBef>
                <a:spcPct val="20000"/>
              </a:spcBef>
              <a:spcAft>
                <a:spcPts val="300"/>
              </a:spcAft>
              <a:buClr>
                <a:srgbClr val="FF0000"/>
              </a:buClr>
              <a:buSzPct val="100000"/>
            </a:pPr>
            <a:r>
              <a:rPr lang="fr-FR" sz="2200" dirty="0">
                <a:solidFill>
                  <a:schemeClr val="accent1"/>
                </a:solidFill>
              </a:rPr>
              <a:t>Parcoursup garantit votre </a:t>
            </a:r>
            <a:r>
              <a:rPr lang="fr-FR" sz="2200" b="1" dirty="0">
                <a:solidFill>
                  <a:schemeClr val="accent1"/>
                </a:solidFill>
              </a:rPr>
              <a:t>droit à l’information : </a:t>
            </a:r>
            <a:r>
              <a:rPr lang="fr-FR" sz="2200" dirty="0">
                <a:solidFill>
                  <a:schemeClr val="accent1"/>
                </a:solidFill>
              </a:rPr>
              <a:t>vous pouvez interroger la formation qui ne vous a pas admis</a:t>
            </a:r>
          </a:p>
          <a:p>
            <a:pPr marL="179388" algn="just" defTabSz="457200">
              <a:spcBef>
                <a:spcPct val="20000"/>
              </a:spcBef>
              <a:spcAft>
                <a:spcPts val="300"/>
              </a:spcAft>
              <a:buClr>
                <a:srgbClr val="FF0000"/>
              </a:buClr>
              <a:buSzPct val="100000"/>
            </a:pPr>
            <a:endParaRPr lang="fr-FR" sz="2200" b="1" dirty="0">
              <a:solidFill>
                <a:schemeClr val="bg1"/>
              </a:solidFill>
              <a:highlight>
                <a:srgbClr val="0000FF"/>
              </a:highlight>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 profil des admis : un appui pour réfléchir à son parcours et à ses vœux</a:t>
            </a:r>
          </a:p>
          <a:p>
            <a:pPr marL="179388" algn="just" defTabSz="457200">
              <a:spcBef>
                <a:spcPct val="20000"/>
              </a:spcBef>
              <a:spcAft>
                <a:spcPts val="300"/>
              </a:spcAft>
              <a:buClr>
                <a:srgbClr val="FF0000"/>
              </a:buClr>
              <a:buSzPct val="100000"/>
            </a:pPr>
            <a:r>
              <a:rPr lang="fr-FR" sz="2200" b="1" dirty="0">
                <a:solidFill>
                  <a:schemeClr val="accent1"/>
                </a:solidFill>
              </a:rPr>
              <a:t/>
            </a:r>
            <a:br>
              <a:rPr lang="fr-FR" sz="2200" b="1" dirty="0">
                <a:solidFill>
                  <a:schemeClr val="accent1"/>
                </a:solidFill>
              </a:rPr>
            </a:br>
            <a:r>
              <a:rPr lang="fr-FR" sz="2200" b="1" dirty="0">
                <a:solidFill>
                  <a:srgbClr val="FF0000"/>
                </a:solidFill>
              </a:rPr>
              <a:t>Nouveauté 2025 </a:t>
            </a:r>
            <a:r>
              <a:rPr lang="fr-FR" sz="2200" dirty="0">
                <a:solidFill>
                  <a:schemeClr val="accent1"/>
                </a:solidFill>
              </a:rPr>
              <a:t>: retrouvez dans la rubrique “</a:t>
            </a:r>
            <a:r>
              <a:rPr lang="fr-FR" sz="2200" b="1" dirty="0">
                <a:solidFill>
                  <a:schemeClr val="accent1"/>
                </a:solidFill>
              </a:rPr>
              <a:t>Visualiser les chiffres d’accès à la formation</a:t>
            </a:r>
            <a:r>
              <a:rPr lang="fr-FR" sz="2200" dirty="0">
                <a:solidFill>
                  <a:schemeClr val="accent1"/>
                </a:solidFill>
              </a:rPr>
              <a:t>” de la fiche formation, des informations sur le taux d’accès (niveau de demande pour la formation) ainsi que sur le profil des lycéens de terminale admis les années précédentes (série de bac, niveau scolaire, choix de parcours au lycée)</a:t>
            </a:r>
          </a:p>
          <a:p>
            <a:pPr marL="179388" algn="just" defTabSz="457200">
              <a:spcBef>
                <a:spcPct val="20000"/>
              </a:spcBef>
              <a:spcAft>
                <a:spcPts val="300"/>
              </a:spcAft>
              <a:buClr>
                <a:srgbClr val="FF0000"/>
              </a:buClr>
              <a:buSzPct val="100000"/>
            </a:pPr>
            <a:endParaRPr lang="fr-FR" sz="2200" dirty="0">
              <a:solidFill>
                <a:schemeClr val="accent1"/>
              </a:solidFill>
            </a:endParaRPr>
          </a:p>
          <a:p>
            <a:pPr marL="177800" indent="-177800" algn="just" defTabSz="457200">
              <a:spcBef>
                <a:spcPct val="20000"/>
              </a:spcBef>
              <a:spcAft>
                <a:spcPts val="300"/>
              </a:spcAft>
              <a:buClr>
                <a:srgbClr val="FF0000"/>
              </a:buClr>
              <a:buSzPct val="100000"/>
              <a:buFont typeface="Courier New" panose="02070309020205020404" pitchFamily="49" charset="0"/>
              <a:buChar char="o"/>
            </a:pPr>
            <a:r>
              <a:rPr lang="fr-FR" sz="2200" b="1" dirty="0">
                <a:solidFill>
                  <a:schemeClr val="bg1"/>
                </a:solidFill>
                <a:highlight>
                  <a:srgbClr val="0000FF"/>
                </a:highlight>
              </a:rPr>
              <a:t>La transparence sur les taux de réussite et les perspectives d’insertion professionnelle </a:t>
            </a:r>
          </a:p>
          <a:p>
            <a:pPr marL="179388" algn="just" defTabSz="457200">
              <a:spcBef>
                <a:spcPct val="20000"/>
              </a:spcBef>
              <a:spcAft>
                <a:spcPts val="300"/>
              </a:spcAft>
              <a:buClr>
                <a:srgbClr val="FF0000"/>
              </a:buClr>
              <a:buSzPct val="100000"/>
            </a:pPr>
            <a:r>
              <a:rPr lang="fr-FR" sz="2200" dirty="0">
                <a:solidFill>
                  <a:schemeClr val="accent1"/>
                </a:solidFill>
              </a:rPr>
              <a:t>Dans la rubrique “</a:t>
            </a:r>
            <a:r>
              <a:rPr lang="fr-FR" sz="2200" b="1" dirty="0">
                <a:solidFill>
                  <a:schemeClr val="accent1"/>
                </a:solidFill>
              </a:rPr>
              <a:t>Poursuivre ses études et connaître les débouchés</a:t>
            </a:r>
            <a:r>
              <a:rPr lang="fr-FR" sz="2200" dirty="0">
                <a:solidFill>
                  <a:schemeClr val="accent1"/>
                </a:solidFill>
              </a:rPr>
              <a:t>”, vous pourrez consulter des données nouvelles sur la </a:t>
            </a:r>
            <a:r>
              <a:rPr lang="fr-FR" sz="2200" dirty="0" smtClean="0">
                <a:solidFill>
                  <a:schemeClr val="accent1"/>
                </a:solidFill>
              </a:rPr>
              <a:t>réussite, ainsi que sur l’insertion </a:t>
            </a:r>
            <a:r>
              <a:rPr lang="fr-FR" sz="2200" dirty="0">
                <a:solidFill>
                  <a:schemeClr val="accent1"/>
                </a:solidFill>
              </a:rPr>
              <a:t>professionnelle </a:t>
            </a:r>
            <a:r>
              <a:rPr lang="fr-FR" sz="2200" dirty="0" smtClean="0">
                <a:solidFill>
                  <a:schemeClr val="accent1"/>
                </a:solidFill>
              </a:rPr>
              <a:t>et els conditions d’embauche à la sortie des formations</a:t>
            </a:r>
            <a:endParaRPr lang="fr-FR" sz="2200" dirty="0">
              <a:solidFill>
                <a:schemeClr val="accent1"/>
              </a:solidFill>
            </a:endParaRPr>
          </a:p>
          <a:p>
            <a:pPr marL="179388" algn="just" defTabSz="457200">
              <a:spcBef>
                <a:spcPct val="20000"/>
              </a:spcBef>
              <a:spcAft>
                <a:spcPts val="0"/>
              </a:spcAft>
              <a:buClr>
                <a:srgbClr val="FF0000"/>
              </a:buClr>
              <a:buSzPct val="100000"/>
            </a:pPr>
            <a:r>
              <a:rPr lang="fr-FR" sz="2200" b="1" dirty="0">
                <a:solidFill>
                  <a:srgbClr val="FF0000"/>
                </a:solidFill>
              </a:rPr>
              <a:t>Nouveauté 2025 : </a:t>
            </a:r>
            <a:r>
              <a:rPr lang="fr-FR" sz="2200" dirty="0">
                <a:solidFill>
                  <a:schemeClr val="accent1"/>
                </a:solidFill>
              </a:rPr>
              <a:t>les données sur l’insertion professionnelle sont étendues aux licences universitaires, écoles de commerce et d’ingénieurs </a:t>
            </a:r>
            <a:r>
              <a:rPr lang="fr-FR" sz="2200" b="1" dirty="0">
                <a:solidFill>
                  <a:schemeClr val="accent1"/>
                </a:solidFill>
              </a:rPr>
              <a:t>&gt;&gt; </a:t>
            </a:r>
            <a:r>
              <a:rPr lang="fr-FR" sz="2200" b="1" dirty="0" smtClean="0">
                <a:solidFill>
                  <a:schemeClr val="accent1"/>
                </a:solidFill>
              </a:rPr>
              <a:t> plus de 75 </a:t>
            </a:r>
            <a:r>
              <a:rPr lang="fr-FR" sz="2200" b="1" dirty="0">
                <a:solidFill>
                  <a:schemeClr val="accent1"/>
                </a:solidFill>
              </a:rPr>
              <a:t>% des formations concernées</a:t>
            </a: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3</a:t>
            </a:fld>
            <a:endParaRPr lang="fr-FR" dirty="0"/>
          </a:p>
        </p:txBody>
      </p:sp>
      <p:sp>
        <p:nvSpPr>
          <p:cNvPr id="5" name="Rectangle à coins arrondis 4"/>
          <p:cNvSpPr/>
          <p:nvPr/>
        </p:nvSpPr>
        <p:spPr>
          <a:xfrm>
            <a:off x="4860032" y="195486"/>
            <a:ext cx="3811661"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569228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4294967295"/>
          </p:nvPr>
        </p:nvSpPr>
        <p:spPr>
          <a:xfrm>
            <a:off x="467544" y="915566"/>
            <a:ext cx="8298792" cy="3744416"/>
          </a:xfrm>
        </p:spPr>
        <p:txBody>
          <a:bodyPr>
            <a:normAutofit/>
          </a:bodyPr>
          <a:lstStyle/>
          <a:p>
            <a:pPr algn="just" defTabSz="457200">
              <a:spcBef>
                <a:spcPct val="20000"/>
              </a:spcBef>
              <a:spcAft>
                <a:spcPts val="0"/>
              </a:spcAft>
              <a:buClr>
                <a:srgbClr val="FF0000"/>
              </a:buClr>
              <a:buSzPct val="100000"/>
            </a:pPr>
            <a:endParaRPr lang="fr-FR" sz="1500" dirty="0">
              <a:solidFill>
                <a:schemeClr val="accent1"/>
              </a:solidFill>
              <a:cs typeface="Arial"/>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600" b="1" dirty="0">
                <a:solidFill>
                  <a:schemeClr val="bg1"/>
                </a:solidFill>
                <a:highlight>
                  <a:srgbClr val="0000FF"/>
                </a:highlight>
              </a:rPr>
              <a:t>Parcoursup vous permet de choisir librement les formations qui vous intéressent</a:t>
            </a:r>
          </a:p>
          <a:p>
            <a:pPr marL="179388" algn="just" defTabSz="457200">
              <a:spcBef>
                <a:spcPts val="1200"/>
              </a:spcBef>
              <a:spcAft>
                <a:spcPts val="0"/>
              </a:spcAft>
              <a:buClr>
                <a:srgbClr val="FF0000"/>
              </a:buClr>
              <a:buSzPct val="100000"/>
            </a:pPr>
            <a:r>
              <a:rPr lang="fr-FR" sz="1300" dirty="0">
                <a:solidFill>
                  <a:schemeClr val="accent1"/>
                </a:solidFill>
              </a:rPr>
              <a:t>Vous formulez librement vos vœux </a:t>
            </a:r>
            <a:r>
              <a:rPr lang="fr-FR" sz="1300" b="1" dirty="0">
                <a:solidFill>
                  <a:schemeClr val="accent1"/>
                </a:solidFill>
              </a:rPr>
              <a:t>sans les classer</a:t>
            </a:r>
            <a:r>
              <a:rPr lang="fr-FR" sz="1300" dirty="0">
                <a:solidFill>
                  <a:schemeClr val="accent1"/>
                </a:solidFill>
              </a:rPr>
              <a:t> </a:t>
            </a:r>
          </a:p>
          <a:p>
            <a:pPr marL="179388" algn="just" defTabSz="457200">
              <a:spcBef>
                <a:spcPct val="20000"/>
              </a:spcBef>
              <a:spcAft>
                <a:spcPts val="0"/>
              </a:spcAft>
              <a:buClr>
                <a:srgbClr val="FF0000"/>
              </a:buClr>
              <a:buSzPct val="100000"/>
            </a:pPr>
            <a:r>
              <a:rPr lang="fr-FR" sz="1300" dirty="0">
                <a:solidFill>
                  <a:schemeClr val="accent1"/>
                </a:solidFill>
              </a:rPr>
              <a:t>Vous choisissez votre formation en fonction des propositions d’admission que vous recevez, à partir du 2 juin 2025. </a:t>
            </a:r>
            <a:r>
              <a:rPr lang="fr-FR" sz="1300" b="1" dirty="0">
                <a:solidFill>
                  <a:schemeClr val="accent1"/>
                </a:solidFill>
              </a:rPr>
              <a:t>Vous avez le dernier mot</a:t>
            </a:r>
            <a:endParaRPr lang="fr-FR" sz="1300" dirty="0">
              <a:solidFill>
                <a:schemeClr val="accent1"/>
              </a:solidFill>
            </a:endParaRPr>
          </a:p>
          <a:p>
            <a:pPr marL="179388" algn="just" defTabSz="457200">
              <a:spcBef>
                <a:spcPct val="20000"/>
              </a:spcBef>
              <a:spcAft>
                <a:spcPts val="0"/>
              </a:spcAft>
              <a:buClr>
                <a:srgbClr val="FF0000"/>
              </a:buClr>
              <a:buSzPct val="100000"/>
            </a:pPr>
            <a:r>
              <a:rPr lang="fr-FR" sz="1300" dirty="0">
                <a:solidFill>
                  <a:schemeClr val="accent1"/>
                </a:solidFill>
              </a:rPr>
              <a:t>Parcoursup vous aide à anticiper, à comparer les formations entre elles, à participer aux journées portes ouvertes (JPO)</a:t>
            </a:r>
          </a:p>
          <a:p>
            <a:pPr marL="171450" indent="-171450" algn="just" defTabSz="457200">
              <a:spcBef>
                <a:spcPct val="20000"/>
              </a:spcBef>
              <a:spcAft>
                <a:spcPts val="0"/>
              </a:spcAft>
              <a:buClr>
                <a:srgbClr val="FF0000"/>
              </a:buClr>
              <a:buSzPct val="100000"/>
              <a:buFont typeface="Courier New" panose="02070309020205020404" pitchFamily="49" charset="0"/>
              <a:buChar char="o"/>
            </a:pPr>
            <a:endParaRPr lang="fr-FR" sz="1500" b="1" dirty="0">
              <a:solidFill>
                <a:schemeClr val="bg1"/>
              </a:solidFill>
              <a:highlight>
                <a:srgbClr val="0000FF"/>
              </a:highlight>
            </a:endParaRPr>
          </a:p>
          <a:p>
            <a:pPr marL="171450" indent="-171450" algn="just" defTabSz="457200">
              <a:spcBef>
                <a:spcPct val="20000"/>
              </a:spcBef>
              <a:spcAft>
                <a:spcPts val="0"/>
              </a:spcAft>
              <a:buClr>
                <a:srgbClr val="FF0000"/>
              </a:buClr>
              <a:buSzPct val="100000"/>
              <a:buFont typeface="Courier New" panose="02070309020205020404" pitchFamily="49" charset="0"/>
              <a:buChar char="o"/>
            </a:pPr>
            <a:r>
              <a:rPr lang="fr-FR" sz="1500" b="1" dirty="0">
                <a:solidFill>
                  <a:schemeClr val="bg1"/>
                </a:solidFill>
                <a:highlight>
                  <a:srgbClr val="0000FF"/>
                </a:highlight>
              </a:rPr>
              <a:t>Parcoursup agit pour l’égalité d’accès et de réussite des étudiants </a:t>
            </a:r>
          </a:p>
          <a:p>
            <a:pPr marL="179388" algn="just" defTabSz="457200">
              <a:spcBef>
                <a:spcPts val="600"/>
              </a:spcBef>
              <a:spcAft>
                <a:spcPts val="300"/>
              </a:spcAft>
              <a:buClr>
                <a:srgbClr val="FF0000"/>
              </a:buClr>
              <a:buSzPct val="100000"/>
            </a:pPr>
            <a:r>
              <a:rPr lang="fr-FR" sz="1300" dirty="0">
                <a:solidFill>
                  <a:schemeClr val="accent1"/>
                </a:solidFill>
              </a:rPr>
              <a:t>Parcoursup met en œuvre des actions ciblées pour l’accès au supérieur des lycéens boursiers, professionnels ou technologiques, ou encore des lycéens participant à des cordées de la réussite</a:t>
            </a:r>
          </a:p>
          <a:p>
            <a:pPr marL="179388" algn="just" defTabSz="457200">
              <a:spcBef>
                <a:spcPct val="20000"/>
              </a:spcBef>
              <a:spcAft>
                <a:spcPts val="300"/>
              </a:spcAft>
              <a:buClr>
                <a:srgbClr val="FF0000"/>
              </a:buClr>
              <a:buSzPct val="100000"/>
            </a:pPr>
            <a:r>
              <a:rPr lang="fr-FR" sz="1300" dirty="0">
                <a:solidFill>
                  <a:schemeClr val="accent1"/>
                </a:solidFill>
              </a:rPr>
              <a:t>Parcoursup prend en compte les situations particulières tels les candidats en situation de handicap ou candidats sportifs de haut niveau ou artistes confirmés</a:t>
            </a:r>
          </a:p>
          <a:p>
            <a:pPr marL="179388" algn="just" defTabSz="457200">
              <a:spcBef>
                <a:spcPct val="20000"/>
              </a:spcBef>
              <a:spcAft>
                <a:spcPts val="0"/>
              </a:spcAft>
              <a:buClr>
                <a:srgbClr val="FF0000"/>
              </a:buClr>
              <a:buSzPct val="100000"/>
            </a:pPr>
            <a:r>
              <a:rPr lang="fr-FR" sz="1300" dirty="0">
                <a:solidFill>
                  <a:schemeClr val="accent1"/>
                </a:solidFill>
              </a:rPr>
              <a:t>Parcoursup promeut le développement des parcours personnalisés (Oui-Si) à l’université pour favoriser la réussite des étudiants</a:t>
            </a:r>
          </a:p>
          <a:p>
            <a:pPr marL="179388" algn="just" defTabSz="457200">
              <a:spcBef>
                <a:spcPct val="20000"/>
              </a:spcBef>
              <a:spcAft>
                <a:spcPts val="0"/>
              </a:spcAft>
              <a:buClr>
                <a:srgbClr val="FF0000"/>
              </a:buClr>
              <a:buSzPct val="100000"/>
            </a:pPr>
            <a:endParaRPr lang="fr-FR" sz="1400" dirty="0">
              <a:solidFill>
                <a:schemeClr val="accent1"/>
              </a:solidFill>
            </a:endParaRPr>
          </a:p>
          <a:p>
            <a:pPr marL="179388" algn="just" defTabSz="457200">
              <a:spcBef>
                <a:spcPct val="20000"/>
              </a:spcBef>
              <a:spcAft>
                <a:spcPts val="0"/>
              </a:spcAft>
              <a:buClr>
                <a:srgbClr val="FF0000"/>
              </a:buClr>
              <a:buSzPct val="100000"/>
            </a:pPr>
            <a:endParaRPr lang="fr-FR" sz="1100" dirty="0">
              <a:solidFill>
                <a:schemeClr val="accent1"/>
              </a:solidFill>
            </a:endParaRPr>
          </a:p>
          <a:p>
            <a:pPr marL="179388" algn="just" defTabSz="457200">
              <a:spcBef>
                <a:spcPct val="20000"/>
              </a:spcBef>
              <a:spcAft>
                <a:spcPts val="0"/>
              </a:spcAft>
              <a:buClr>
                <a:srgbClr val="FF0000"/>
              </a:buClr>
              <a:buSzPct val="100000"/>
            </a:pPr>
            <a:endParaRPr lang="fr-FR" sz="1700" dirty="0">
              <a:solidFill>
                <a:schemeClr val="accent1"/>
              </a:solidFill>
            </a:endParaRPr>
          </a:p>
          <a:p>
            <a:pPr lvl="0" defTabSz="457200">
              <a:spcBef>
                <a:spcPct val="20000"/>
              </a:spcBef>
              <a:spcAft>
                <a:spcPts val="0"/>
              </a:spcAft>
              <a:buClr>
                <a:srgbClr val="FF0000"/>
              </a:buClr>
              <a:buSzPct val="100000"/>
            </a:pPr>
            <a:endParaRPr lang="fr-FR" sz="1600" dirty="0">
              <a:solidFill>
                <a:srgbClr val="3D566E"/>
              </a:solidFill>
              <a:cs typeface="Arial"/>
            </a:endParaRPr>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4</a:t>
            </a:fld>
            <a:endParaRPr lang="fr-FR" dirty="0"/>
          </a:p>
        </p:txBody>
      </p:sp>
      <p:sp>
        <p:nvSpPr>
          <p:cNvPr id="5" name="Rectangle à coins arrondis 4"/>
          <p:cNvSpPr/>
          <p:nvPr/>
        </p:nvSpPr>
        <p:spPr>
          <a:xfrm>
            <a:off x="4932040" y="195486"/>
            <a:ext cx="373965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engagements au service des usagers </a:t>
            </a:r>
          </a:p>
        </p:txBody>
      </p:sp>
    </p:spTree>
    <p:extLst>
      <p:ext uri="{BB962C8B-B14F-4D97-AF65-F5344CB8AC3E}">
        <p14:creationId xmlns:p14="http://schemas.microsoft.com/office/powerpoint/2010/main" val="35910600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a:xfrm>
            <a:off x="6426336" y="4811410"/>
            <a:ext cx="1170000" cy="360000"/>
          </a:xfrm>
        </p:spPr>
        <p:txBody>
          <a:bodyPr/>
          <a:lstStyle/>
          <a:p>
            <a:pPr algn="r"/>
            <a:fld id="{A949B58A-420B-4881-ADE0-CDE881AF0A89}" type="datetime1">
              <a:rPr lang="fr-FR" cap="all" smtClean="0">
                <a:solidFill>
                  <a:schemeClr val="bg1"/>
                </a:solidFill>
              </a:rPr>
              <a:t>08/01/2025</a:t>
            </a:fld>
            <a:endParaRPr lang="fr-FR" cap="all" dirty="0">
              <a:solidFill>
                <a:schemeClr val="bg1"/>
              </a:solidFill>
            </a:endParaRPr>
          </a:p>
        </p:txBody>
      </p:sp>
      <p:sp>
        <p:nvSpPr>
          <p:cNvPr id="11" name="Espace réservé du numéro de diapositive 10"/>
          <p:cNvSpPr>
            <a:spLocks noGrp="1"/>
          </p:cNvSpPr>
          <p:nvPr>
            <p:ph type="sldNum" sz="quarter" idx="12"/>
          </p:nvPr>
        </p:nvSpPr>
        <p:spPr>
          <a:xfrm>
            <a:off x="7596336" y="4783500"/>
            <a:ext cx="1170000" cy="360000"/>
          </a:xfrm>
        </p:spPr>
        <p:txBody>
          <a:bodyPr/>
          <a:lstStyle/>
          <a:p>
            <a:fld id="{733122C9-A0B9-462F-8757-0847AD287B63}" type="slidenum">
              <a:rPr lang="fr-FR" smtClean="0">
                <a:solidFill>
                  <a:schemeClr val="bg1"/>
                </a:solidFill>
              </a:rPr>
              <a:pPr/>
              <a:t>5</a:t>
            </a:fld>
            <a:endParaRPr lang="fr-FR" dirty="0">
              <a:solidFill>
                <a:schemeClr val="bg1"/>
              </a:solidFill>
            </a:endParaRPr>
          </a:p>
        </p:txBody>
      </p:sp>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1094538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67543" y="900000"/>
            <a:ext cx="8208913" cy="562500"/>
          </a:xfrm>
        </p:spPr>
        <p:txBody>
          <a:bodyPr/>
          <a:lstStyle/>
          <a:p>
            <a:r>
              <a:rPr lang="fr-FR" sz="2200" dirty="0"/>
              <a:t>S’inscrire sur Parcoursup </a:t>
            </a:r>
          </a:p>
        </p:txBody>
      </p:sp>
      <p:sp>
        <p:nvSpPr>
          <p:cNvPr id="3" name="Espace réservé du contenu 2"/>
          <p:cNvSpPr>
            <a:spLocks noGrp="1"/>
          </p:cNvSpPr>
          <p:nvPr>
            <p:ph sz="quarter" idx="4294967295"/>
          </p:nvPr>
        </p:nvSpPr>
        <p:spPr>
          <a:xfrm>
            <a:off x="467542" y="1419622"/>
            <a:ext cx="8208914" cy="3327300"/>
          </a:xfrm>
        </p:spPr>
        <p:txBody>
          <a:bodyPr/>
          <a:lstStyle/>
          <a:p>
            <a:pPr marL="285750" lvl="0" indent="-285750" algn="just" defTabSz="457200">
              <a:spcBef>
                <a:spcPts val="600"/>
              </a:spcBef>
              <a:spcAft>
                <a:spcPts val="600"/>
              </a:spcAft>
              <a:buClr>
                <a:srgbClr val="FF0000"/>
              </a:buClr>
              <a:buSzPct val="100000"/>
              <a:buFont typeface="Courier New" panose="02070309020205020404" pitchFamily="49" charset="0"/>
              <a:buChar char="o"/>
            </a:pPr>
            <a:r>
              <a:rPr lang="fr-FR" sz="1400" b="1" dirty="0">
                <a:solidFill>
                  <a:schemeClr val="bg1"/>
                </a:solidFill>
                <a:highlight>
                  <a:srgbClr val="0000FF"/>
                </a:highlight>
              </a:rPr>
              <a:t>Un message adressé aux lycéens un peu avant le 15 janvier sur leur adresse mail enregistrée au lycée pour activer leur compte : </a:t>
            </a:r>
            <a:r>
              <a:rPr lang="fr-FR" sz="1400" dirty="0">
                <a:solidFill>
                  <a:schemeClr val="bg1"/>
                </a:solidFill>
              </a:rPr>
              <a:t> </a:t>
            </a:r>
            <a:r>
              <a:rPr lang="fr-FR" sz="1400" dirty="0">
                <a:solidFill>
                  <a:schemeClr val="accent1"/>
                </a:solidFill>
              </a:rPr>
              <a:t>une adresse valide et régulièrement utilisée </a:t>
            </a:r>
            <a:r>
              <a:rPr lang="fr-FR" sz="1400" b="1" dirty="0">
                <a:solidFill>
                  <a:schemeClr val="accent1"/>
                </a:solidFill>
              </a:rPr>
              <a:t>&gt;&gt;</a:t>
            </a:r>
            <a:r>
              <a:rPr lang="fr-FR" sz="1400" dirty="0">
                <a:solidFill>
                  <a:schemeClr val="accent1"/>
                </a:solidFill>
              </a:rPr>
              <a:t> pour échanger et recevoir les informations sur votre dossier</a:t>
            </a:r>
          </a:p>
          <a:p>
            <a:pPr lvl="0" algn="just" defTabSz="457200">
              <a:spcBef>
                <a:spcPts val="600"/>
              </a:spcBef>
              <a:spcAft>
                <a:spcPts val="600"/>
              </a:spcAft>
              <a:buClr>
                <a:srgbClr val="FF0000"/>
              </a:buClr>
              <a:buSzPct val="100000"/>
            </a:pPr>
            <a:endParaRPr lang="fr-FR" sz="1400" dirty="0">
              <a:solidFill>
                <a:srgbClr val="3D566E"/>
              </a:solidFill>
            </a:endParaRPr>
          </a:p>
          <a:p>
            <a:pPr marL="285750" lvl="0" indent="-285750" algn="just" defTabSz="457200">
              <a:spcBef>
                <a:spcPts val="600"/>
              </a:spcBef>
              <a:spcAft>
                <a:spcPts val="600"/>
              </a:spcAft>
              <a:buClr>
                <a:srgbClr val="FF0000"/>
              </a:buClr>
              <a:buSzPct val="100000"/>
              <a:buFont typeface="Courier New" panose="02070309020205020404" pitchFamily="49" charset="0"/>
              <a:buChar char="o"/>
            </a:pPr>
            <a:endParaRPr lang="fr-FR" sz="200" b="1" dirty="0">
              <a:solidFill>
                <a:schemeClr val="bg1"/>
              </a:solidFill>
              <a:highlight>
                <a:srgbClr val="0000FF"/>
              </a:highlight>
            </a:endParaRPr>
          </a:p>
          <a:p>
            <a:pPr marL="285750" lvl="0" indent="-285750" algn="just" defTabSz="457200">
              <a:spcBef>
                <a:spcPts val="600"/>
              </a:spcBef>
              <a:spcAft>
                <a:spcPts val="300"/>
              </a:spcAft>
              <a:buClr>
                <a:srgbClr val="FF0000"/>
              </a:buClr>
              <a:buSzPct val="100000"/>
              <a:buFont typeface="Courier New" panose="02070309020205020404" pitchFamily="49" charset="0"/>
              <a:buChar char="o"/>
            </a:pPr>
            <a:r>
              <a:rPr lang="fr-FR" sz="1300" b="1" dirty="0">
                <a:solidFill>
                  <a:schemeClr val="bg1"/>
                </a:solidFill>
                <a:highlight>
                  <a:srgbClr val="0000FF"/>
                </a:highlight>
              </a:rPr>
              <a:t>L’INE</a:t>
            </a:r>
            <a:r>
              <a:rPr lang="fr-FR" sz="1300" b="1" dirty="0">
                <a:solidFill>
                  <a:srgbClr val="3D566E"/>
                </a:solidFill>
              </a:rPr>
              <a:t> </a:t>
            </a:r>
            <a:r>
              <a:rPr lang="fr-FR" sz="1300" dirty="0">
                <a:solidFill>
                  <a:schemeClr val="accent1"/>
                </a:solidFill>
              </a:rPr>
              <a:t>(identifiant national élève en lycée général, technologique ou professionnel) ou</a:t>
            </a:r>
            <a:r>
              <a:rPr lang="fr-FR" sz="1300" dirty="0"/>
              <a:t> </a:t>
            </a:r>
            <a:r>
              <a:rPr lang="fr-FR" sz="1300" b="1" dirty="0">
                <a:solidFill>
                  <a:srgbClr val="F28E65"/>
                </a:solidFill>
              </a:rPr>
              <a:t>INAA</a:t>
            </a:r>
            <a:r>
              <a:rPr lang="fr-FR" sz="1300" dirty="0">
                <a:solidFill>
                  <a:schemeClr val="accent1"/>
                </a:solidFill>
              </a:rPr>
              <a:t> (en lycée agricole) : sur les bulletins scolaires ou le relevé de notes des épreuves anticipées du baccalauréat </a:t>
            </a:r>
          </a:p>
          <a:p>
            <a:pPr marL="269875" lvl="0" algn="just" defTabSz="457200">
              <a:spcBef>
                <a:spcPts val="600"/>
              </a:spcBef>
              <a:spcAft>
                <a:spcPts val="600"/>
              </a:spcAft>
              <a:buClr>
                <a:srgbClr val="FF0000"/>
              </a:buClr>
              <a:buSzPct val="100000"/>
            </a:pPr>
            <a:r>
              <a:rPr lang="fr-FR" sz="1300" b="1" dirty="0">
                <a:solidFill>
                  <a:schemeClr val="accent1"/>
                </a:solidFill>
              </a:rPr>
              <a:t>Pour les lycées français à l’étranger </a:t>
            </a:r>
            <a:r>
              <a:rPr lang="fr-FR" sz="1300" dirty="0">
                <a:solidFill>
                  <a:schemeClr val="accent1"/>
                </a:solidFill>
              </a:rPr>
              <a:t>: l’établissement fournit l’identifiant pour créer son dossier. Cet </a:t>
            </a:r>
            <a:r>
              <a:rPr lang="fr-FR" sz="1300" b="1" u="sng" dirty="0">
                <a:solidFill>
                  <a:schemeClr val="tx2">
                    <a:lumMod val="75000"/>
                  </a:schemeClr>
                </a:solidFill>
              </a:rPr>
              <a:t>identifiant</a:t>
            </a:r>
            <a:r>
              <a:rPr lang="fr-FR" sz="1300" dirty="0">
                <a:solidFill>
                  <a:schemeClr val="accent1"/>
                </a:solidFill>
              </a:rPr>
              <a:t> correspond au </a:t>
            </a:r>
            <a:r>
              <a:rPr lang="fr-FR" sz="1300" b="1" u="sng" dirty="0">
                <a:solidFill>
                  <a:schemeClr val="tx2">
                    <a:lumMod val="75000"/>
                  </a:schemeClr>
                </a:solidFill>
              </a:rPr>
              <a:t>numéro cyclades </a:t>
            </a:r>
            <a:r>
              <a:rPr lang="fr-FR" sz="1300" dirty="0">
                <a:solidFill>
                  <a:schemeClr val="accent1"/>
                </a:solidFill>
              </a:rPr>
              <a:t>(numéro d’inscription au bac)</a:t>
            </a:r>
          </a:p>
          <a:p>
            <a:pPr lvl="0" defTabSz="457200">
              <a:spcBef>
                <a:spcPct val="20000"/>
              </a:spcBef>
              <a:spcAft>
                <a:spcPts val="0"/>
              </a:spcAft>
              <a:buClr>
                <a:srgbClr val="FF0000"/>
              </a:buClr>
              <a:buSzPct val="100000"/>
            </a:pPr>
            <a:endParaRPr lang="fr-FR" sz="2000" dirty="0">
              <a:solidFill>
                <a:srgbClr val="3D566E"/>
              </a:solidFill>
            </a:endParaRPr>
          </a:p>
          <a:p>
            <a:endParaRPr lang="fr-FR" dirty="0"/>
          </a:p>
        </p:txBody>
      </p:sp>
      <p:sp>
        <p:nvSpPr>
          <p:cNvPr id="6" name="Espace réservé du numéro de diapositive 5"/>
          <p:cNvSpPr>
            <a:spLocks noGrp="1"/>
          </p:cNvSpPr>
          <p:nvPr>
            <p:ph type="sldNum" sz="quarter" idx="12"/>
          </p:nvPr>
        </p:nvSpPr>
        <p:spPr>
          <a:xfrm>
            <a:off x="7596336" y="4783500"/>
            <a:ext cx="1170000" cy="360000"/>
          </a:xfrm>
        </p:spPr>
        <p:txBody>
          <a:bodyPr/>
          <a:lstStyle/>
          <a:p>
            <a:fld id="{733122C9-A0B9-462F-8757-0847AD287B63}" type="slidenum">
              <a:rPr lang="fr-FR" smtClean="0"/>
              <a:pPr/>
              <a:t>6</a:t>
            </a:fld>
            <a:endParaRPr lang="fr-FR"/>
          </a:p>
        </p:txBody>
      </p:sp>
      <p:sp>
        <p:nvSpPr>
          <p:cNvPr id="4" name="Rectangle à coins arrondis 6">
            <a:extLst>
              <a:ext uri="{FF2B5EF4-FFF2-40B4-BE49-F238E27FC236}">
                <a16:creationId xmlns:a16="http://schemas.microsoft.com/office/drawing/2014/main" id="{E56E5DD1-54B1-42E8-B0C1-E07FC118E1D7}"/>
              </a:ext>
            </a:extLst>
          </p:cNvPr>
          <p:cNvSpPr/>
          <p:nvPr/>
        </p:nvSpPr>
        <p:spPr>
          <a:xfrm>
            <a:off x="6115795" y="195486"/>
            <a:ext cx="2555093"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À partir du 15 janvier 2025</a:t>
            </a:r>
          </a:p>
        </p:txBody>
      </p:sp>
      <p:sp>
        <p:nvSpPr>
          <p:cNvPr id="5" name="Rectangle à coins arrondis 4"/>
          <p:cNvSpPr/>
          <p:nvPr/>
        </p:nvSpPr>
        <p:spPr>
          <a:xfrm>
            <a:off x="487365" y="3751306"/>
            <a:ext cx="8288279" cy="914400"/>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indent="0" algn="just" defTabSz="457200">
              <a:lnSpc>
                <a:spcPct val="90000"/>
              </a:lnSpc>
              <a:spcBef>
                <a:spcPts val="0"/>
              </a:spcBef>
              <a:spcAft>
                <a:spcPts val="0"/>
              </a:spcAft>
              <a:buSzPct val="100000"/>
              <a:buNone/>
              <a:defRPr/>
            </a:pPr>
            <a:r>
              <a:rPr lang="fr-FR" sz="1300" b="1" i="1" dirty="0">
                <a:solidFill>
                  <a:schemeClr val="bg1"/>
                </a:solidFill>
              </a:rPr>
              <a:t>Conseil aux parents ou tuteurs légaux </a:t>
            </a:r>
            <a:r>
              <a:rPr lang="fr-FR" sz="1300" b="1" dirty="0">
                <a:solidFill>
                  <a:schemeClr val="bg1"/>
                </a:solidFill>
              </a:rPr>
              <a:t>: </a:t>
            </a:r>
            <a:r>
              <a:rPr lang="fr-FR" sz="1300" dirty="0">
                <a:solidFill>
                  <a:schemeClr val="bg1"/>
                </a:solidFill>
              </a:rPr>
              <a:t>vous pouvez également renseigner votre email et numéro de portable dans le dossier de votre enfant pour recevoir messages et alertes Parcoursup. Vous pourrez également recevoir de la part des formations qui organisent des épreuves écrites/orales le rappel des échéances à respecter</a:t>
            </a:r>
          </a:p>
        </p:txBody>
      </p:sp>
      <p:sp>
        <p:nvSpPr>
          <p:cNvPr id="9" name="Rectangle à coins arrondis 8"/>
          <p:cNvSpPr/>
          <p:nvPr/>
        </p:nvSpPr>
        <p:spPr>
          <a:xfrm>
            <a:off x="467541" y="2176756"/>
            <a:ext cx="8352928" cy="394994"/>
          </a:xfrm>
          <a:prstGeom prst="roundRect">
            <a:avLst/>
          </a:prstGeom>
          <a:solidFill>
            <a:srgbClr val="A558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lgn="just" defTabSz="457200">
              <a:lnSpc>
                <a:spcPct val="90000"/>
              </a:lnSpc>
              <a:buSzPct val="100000"/>
            </a:pPr>
            <a:r>
              <a:rPr lang="fr-FR" sz="1300" b="1" i="1" dirty="0">
                <a:solidFill>
                  <a:schemeClr val="bg1"/>
                </a:solidFill>
              </a:rPr>
              <a:t>Important : renseignez un numéro de portable pour recevoir les alertes envoyées par la plateforme. </a:t>
            </a:r>
          </a:p>
        </p:txBody>
      </p:sp>
    </p:spTree>
    <p:extLst>
      <p:ext uri="{BB962C8B-B14F-4D97-AF65-F5344CB8AC3E}">
        <p14:creationId xmlns:p14="http://schemas.microsoft.com/office/powerpoint/2010/main" val="80010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7</a:t>
            </a:fld>
            <a:endParaRPr lang="fr-FR" dirty="0"/>
          </a:p>
        </p:txBody>
      </p:sp>
      <p:sp>
        <p:nvSpPr>
          <p:cNvPr id="14" name="ZoneTexte 13"/>
          <p:cNvSpPr txBox="1"/>
          <p:nvPr/>
        </p:nvSpPr>
        <p:spPr>
          <a:xfrm>
            <a:off x="229388" y="3147814"/>
            <a:ext cx="4052130" cy="1477328"/>
          </a:xfrm>
          <a:prstGeom prst="rect">
            <a:avLst/>
          </a:prstGeom>
          <a:noFill/>
        </p:spPr>
        <p:txBody>
          <a:bodyPr wrap="square" rtlCol="0">
            <a:spAutoFit/>
          </a:bodyPr>
          <a:lstStyle/>
          <a:p>
            <a:r>
              <a:rPr lang="fr-FR" sz="1500" b="1" dirty="0">
                <a:solidFill>
                  <a:schemeClr val="bg1"/>
                </a:solidFill>
                <a:highlight>
                  <a:srgbClr val="0000FF"/>
                </a:highlight>
              </a:rPr>
              <a:t>Sur Avenirs.onisep.fr</a:t>
            </a:r>
          </a:p>
          <a:p>
            <a:pPr algn="just">
              <a:spcBef>
                <a:spcPts val="600"/>
              </a:spcBef>
              <a:spcAft>
                <a:spcPts val="600"/>
              </a:spcAft>
            </a:pPr>
            <a:r>
              <a:rPr lang="fr-FR" sz="1300" dirty="0">
                <a:effectLst/>
                <a:latin typeface="+mj-lt"/>
                <a:ea typeface="Aptos" panose="020B0004020202020204" pitchFamily="34" charset="0"/>
                <a:cs typeface="Aptos" panose="020B0004020202020204" pitchFamily="34" charset="0"/>
              </a:rPr>
              <a:t>Les informations sélectionnées par l’Onisep sur </a:t>
            </a:r>
            <a:r>
              <a:rPr lang="fr-FR" sz="1300" b="1" dirty="0">
                <a:effectLst/>
                <a:latin typeface="+mj-lt"/>
                <a:ea typeface="Aptos" panose="020B0004020202020204" pitchFamily="34" charset="0"/>
                <a:cs typeface="Aptos" panose="020B0004020202020204" pitchFamily="34" charset="0"/>
              </a:rPr>
              <a:t>les filières, les formations et les métiers</a:t>
            </a:r>
            <a:endParaRPr lang="fr-FR" sz="1300" dirty="0">
              <a:effectLst/>
              <a:latin typeface="+mj-lt"/>
              <a:ea typeface="Aptos" panose="020B0004020202020204" pitchFamily="34" charset="0"/>
              <a:cs typeface="Aptos" panose="020B0004020202020204" pitchFamily="34" charset="0"/>
            </a:endParaRPr>
          </a:p>
          <a:p>
            <a:pPr algn="just"/>
            <a:r>
              <a:rPr lang="fr-FR" sz="1300" dirty="0">
                <a:effectLst/>
                <a:latin typeface="+mj-lt"/>
                <a:ea typeface="Aptos" panose="020B0004020202020204" pitchFamily="34" charset="0"/>
                <a:cs typeface="Aptos" panose="020B0004020202020204" pitchFamily="34" charset="0"/>
              </a:rPr>
              <a:t>Un </a:t>
            </a:r>
            <a:r>
              <a:rPr lang="fr-FR" sz="1300" b="1" dirty="0">
                <a:effectLst/>
                <a:latin typeface="+mj-lt"/>
                <a:ea typeface="Aptos" panose="020B0004020202020204" pitchFamily="34" charset="0"/>
                <a:cs typeface="Aptos" panose="020B0004020202020204" pitchFamily="34" charset="0"/>
              </a:rPr>
              <a:t>nouvel environnement pour aider les professeurs</a:t>
            </a:r>
            <a:r>
              <a:rPr lang="fr-FR" sz="1300" dirty="0">
                <a:effectLst/>
                <a:latin typeface="+mj-lt"/>
                <a:ea typeface="Aptos" panose="020B0004020202020204" pitchFamily="34" charset="0"/>
                <a:cs typeface="Aptos" panose="020B0004020202020204" pitchFamily="34" charset="0"/>
              </a:rPr>
              <a:t> dans l’accompagnement à l’orientation de leurs élèves</a:t>
            </a:r>
          </a:p>
        </p:txBody>
      </p:sp>
      <p:sp>
        <p:nvSpPr>
          <p:cNvPr id="15" name="ZoneTexte 14"/>
          <p:cNvSpPr txBox="1"/>
          <p:nvPr/>
        </p:nvSpPr>
        <p:spPr>
          <a:xfrm flipH="1">
            <a:off x="4427984" y="3413417"/>
            <a:ext cx="4248472" cy="1400383"/>
          </a:xfrm>
          <a:prstGeom prst="rect">
            <a:avLst/>
          </a:prstGeom>
          <a:noFill/>
        </p:spPr>
        <p:txBody>
          <a:bodyPr wrap="square" rtlCol="0">
            <a:spAutoFit/>
          </a:bodyPr>
          <a:lstStyle/>
          <a:p>
            <a:r>
              <a:rPr lang="fr-FR" sz="1500" b="1" dirty="0">
                <a:solidFill>
                  <a:schemeClr val="bg1"/>
                </a:solidFill>
                <a:highlight>
                  <a:srgbClr val="0000FF"/>
                </a:highlight>
              </a:rPr>
              <a:t>Sur Parcoursup.gouv.fr : </a:t>
            </a:r>
            <a:r>
              <a:rPr lang="fr-FR" sz="1500" dirty="0">
                <a:solidFill>
                  <a:schemeClr val="bg1"/>
                </a:solidFill>
                <a:highlight>
                  <a:srgbClr val="0000FF"/>
                </a:highlight>
              </a:rPr>
              <a:t> </a:t>
            </a:r>
          </a:p>
          <a:p>
            <a:pPr algn="just">
              <a:spcBef>
                <a:spcPts val="600"/>
              </a:spcBef>
            </a:pPr>
            <a:r>
              <a:rPr lang="fr-FR" sz="1300" dirty="0"/>
              <a:t>La </a:t>
            </a:r>
            <a:r>
              <a:rPr lang="fr-FR" sz="1300" b="1" dirty="0"/>
              <a:t>carte des formations </a:t>
            </a:r>
            <a:r>
              <a:rPr lang="fr-FR" sz="1300" dirty="0"/>
              <a:t>pour </a:t>
            </a:r>
            <a:r>
              <a:rPr lang="fr-FR" sz="1300" b="1" dirty="0"/>
              <a:t>découvrir</a:t>
            </a:r>
            <a:r>
              <a:rPr lang="fr-FR" sz="1300" dirty="0"/>
              <a:t> les formations, enregistrer vos « </a:t>
            </a:r>
            <a:r>
              <a:rPr lang="fr-FR" sz="1300" b="1" dirty="0"/>
              <a:t>favoris</a:t>
            </a:r>
            <a:r>
              <a:rPr lang="fr-FR" sz="1300" dirty="0"/>
              <a:t> », </a:t>
            </a:r>
            <a:r>
              <a:rPr lang="fr-FR" sz="1300" b="1" dirty="0"/>
              <a:t>comparer les formations</a:t>
            </a:r>
            <a:r>
              <a:rPr lang="fr-FR" sz="1300" dirty="0"/>
              <a:t> entre elles, trouver les </a:t>
            </a:r>
            <a:r>
              <a:rPr lang="fr-FR" sz="1300" b="1" dirty="0"/>
              <a:t>contacts utiles </a:t>
            </a:r>
            <a:r>
              <a:rPr lang="fr-FR" sz="1300" dirty="0"/>
              <a:t>ou repérer les  dates des </a:t>
            </a:r>
            <a:r>
              <a:rPr lang="fr-FR" sz="1300" b="1" dirty="0"/>
              <a:t>journées portes ouvertes  </a:t>
            </a:r>
            <a:r>
              <a:rPr lang="fr-FR" sz="1300" dirty="0"/>
              <a:t/>
            </a:r>
            <a:br>
              <a:rPr lang="fr-FR" sz="1300" dirty="0"/>
            </a:br>
            <a:endParaRPr lang="fr-FR" sz="1300" dirty="0"/>
          </a:p>
        </p:txBody>
      </p:sp>
      <p:sp>
        <p:nvSpPr>
          <p:cNvPr id="2"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95341" y="1275606"/>
            <a:ext cx="4184660" cy="2045337"/>
          </a:xfrm>
          <a:prstGeom prst="rect">
            <a:avLst/>
          </a:prstGeom>
        </p:spPr>
      </p:pic>
      <p:sp>
        <p:nvSpPr>
          <p:cNvPr id="9" name="Titre 1"/>
          <p:cNvSpPr>
            <a:spLocks noGrp="1"/>
          </p:cNvSpPr>
          <p:nvPr>
            <p:ph type="title"/>
          </p:nvPr>
        </p:nvSpPr>
        <p:spPr>
          <a:xfrm>
            <a:off x="467544" y="930072"/>
            <a:ext cx="8208912" cy="591630"/>
          </a:xfrm>
        </p:spPr>
        <p:txBody>
          <a:bodyPr/>
          <a:lstStyle/>
          <a:p>
            <a:r>
              <a:rPr lang="fr-FR" sz="2200" dirty="0"/>
              <a:t>LE BON REFLEXE : S’INFORMER</a:t>
            </a:r>
          </a:p>
        </p:txBody>
      </p:sp>
      <p:pic>
        <p:nvPicPr>
          <p:cNvPr id="10" name="Image 9">
            <a:extLst>
              <a:ext uri="{FF2B5EF4-FFF2-40B4-BE49-F238E27FC236}">
                <a16:creationId xmlns:a16="http://schemas.microsoft.com/office/drawing/2014/main" id="{18FB4C46-93EE-A5C8-7727-63D188E800F5}"/>
              </a:ext>
            </a:extLst>
          </p:cNvPr>
          <p:cNvPicPr>
            <a:picLocks noChangeAspect="1"/>
          </p:cNvPicPr>
          <p:nvPr/>
        </p:nvPicPr>
        <p:blipFill>
          <a:blip r:embed="rId3"/>
          <a:stretch>
            <a:fillRect/>
          </a:stretch>
        </p:blipFill>
        <p:spPr>
          <a:xfrm>
            <a:off x="827584" y="1350187"/>
            <a:ext cx="2304256" cy="1728192"/>
          </a:xfrm>
          <a:prstGeom prst="rect">
            <a:avLst/>
          </a:prstGeom>
        </p:spPr>
      </p:pic>
    </p:spTree>
    <p:extLst>
      <p:ext uri="{BB962C8B-B14F-4D97-AF65-F5344CB8AC3E}">
        <p14:creationId xmlns:p14="http://schemas.microsoft.com/office/powerpoint/2010/main" val="1246330891"/>
      </p:ext>
    </p:extLst>
  </p:cSld>
  <p:clrMapOvr>
    <a:masterClrMapping/>
  </p:clrMapOvr>
  <p:extLst mod="1">
    <p:ext uri="{6950BFC3-D8DA-4A85-94F7-54DA5524770B}">
      <p188:commentRel xmlns:p188="http://schemas.microsoft.com/office/powerpoint/2018/8/main" xmlns="" r:id="rId4"/>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1"/>
          <p:cNvSpPr>
            <a:spLocks noGrp="1"/>
          </p:cNvSpPr>
          <p:nvPr>
            <p:ph type="title"/>
          </p:nvPr>
        </p:nvSpPr>
        <p:spPr>
          <a:xfrm>
            <a:off x="467544" y="930072"/>
            <a:ext cx="8208912" cy="591630"/>
          </a:xfrm>
        </p:spPr>
        <p:txBody>
          <a:bodyPr/>
          <a:lstStyle/>
          <a:p>
            <a:r>
              <a:rPr lang="fr-FR" sz="2200" dirty="0"/>
              <a:t>LE BON REFLEXE : ECHANGER, SE PREPARER</a:t>
            </a:r>
          </a:p>
        </p:txBody>
      </p:sp>
      <p:sp>
        <p:nvSpPr>
          <p:cNvPr id="8" name="Espace réservé du numéro de diapositive 7"/>
          <p:cNvSpPr>
            <a:spLocks noGrp="1"/>
          </p:cNvSpPr>
          <p:nvPr>
            <p:ph type="sldNum" sz="quarter" idx="12"/>
          </p:nvPr>
        </p:nvSpPr>
        <p:spPr/>
        <p:txBody>
          <a:bodyPr/>
          <a:lstStyle/>
          <a:p>
            <a:fld id="{733122C9-A0B9-462F-8757-0847AD287B63}" type="slidenum">
              <a:rPr lang="fr-FR" smtClean="0"/>
              <a:pPr/>
              <a:t>8</a:t>
            </a:fld>
            <a:endParaRPr lang="fr-FR" dirty="0"/>
          </a:p>
        </p:txBody>
      </p:sp>
      <p:sp>
        <p:nvSpPr>
          <p:cNvPr id="11" name="ZoneTexte 10"/>
          <p:cNvSpPr txBox="1"/>
          <p:nvPr/>
        </p:nvSpPr>
        <p:spPr>
          <a:xfrm>
            <a:off x="594944" y="3795886"/>
            <a:ext cx="4193079" cy="907941"/>
          </a:xfrm>
          <a:prstGeom prst="rect">
            <a:avLst/>
          </a:prstGeom>
          <a:noFill/>
        </p:spPr>
        <p:txBody>
          <a:bodyPr wrap="square" rtlCol="0">
            <a:spAutoFit/>
          </a:bodyPr>
          <a:lstStyle/>
          <a:p>
            <a:pPr>
              <a:spcBef>
                <a:spcPts val="600"/>
              </a:spcBef>
              <a:spcAft>
                <a:spcPts val="600"/>
              </a:spcAft>
            </a:pPr>
            <a:r>
              <a:rPr lang="fr-FR" sz="1500" b="1" dirty="0">
                <a:solidFill>
                  <a:schemeClr val="bg1"/>
                </a:solidFill>
                <a:highlight>
                  <a:srgbClr val="0000FF"/>
                </a:highlight>
              </a:rPr>
              <a:t>Des </a:t>
            </a:r>
            <a:r>
              <a:rPr lang="fr-FR" sz="1500" b="1" dirty="0" err="1">
                <a:solidFill>
                  <a:schemeClr val="bg1"/>
                </a:solidFill>
                <a:highlight>
                  <a:srgbClr val="0000FF"/>
                </a:highlight>
              </a:rPr>
              <a:t>lives</a:t>
            </a:r>
            <a:r>
              <a:rPr lang="fr-FR" sz="1500" b="1" dirty="0">
                <a:solidFill>
                  <a:schemeClr val="bg1"/>
                </a:solidFill>
                <a:highlight>
                  <a:srgbClr val="0000FF"/>
                </a:highlight>
              </a:rPr>
              <a:t> pour poser vos questions </a:t>
            </a:r>
          </a:p>
          <a:p>
            <a:pPr>
              <a:spcBef>
                <a:spcPts val="600"/>
              </a:spcBef>
              <a:spcAft>
                <a:spcPts val="600"/>
              </a:spcAft>
            </a:pPr>
            <a:r>
              <a:rPr lang="fr-FR" sz="1400" i="1" dirty="0">
                <a:solidFill>
                  <a:schemeClr val="accent1"/>
                </a:solidFill>
              </a:rPr>
              <a:t>Calendrier à retrouver </a:t>
            </a:r>
            <a:r>
              <a:rPr lang="fr-FR" sz="1400" i="1" dirty="0" smtClean="0">
                <a:solidFill>
                  <a:schemeClr val="accent1"/>
                </a:solidFill>
              </a:rPr>
              <a:t>dans </a:t>
            </a:r>
            <a:r>
              <a:rPr lang="fr-FR" sz="1400" b="1" i="1" dirty="0">
                <a:solidFill>
                  <a:srgbClr val="0000FF"/>
                </a:solidFill>
              </a:rPr>
              <a:t>l’espace Ressources </a:t>
            </a:r>
            <a:r>
              <a:rPr lang="fr-FR" sz="1400" i="1" dirty="0" smtClean="0">
                <a:solidFill>
                  <a:schemeClr val="accent1"/>
                </a:solidFill>
              </a:rPr>
              <a:t>sur parcoursup.gouv.fr</a:t>
            </a:r>
            <a:endParaRPr lang="fr-FR" sz="1400" i="1" dirty="0">
              <a:solidFill>
                <a:schemeClr val="accent1"/>
              </a:solidFill>
            </a:endParaRPr>
          </a:p>
        </p:txBody>
      </p:sp>
      <p:sp>
        <p:nvSpPr>
          <p:cNvPr id="2" name="ZoneTexte 1"/>
          <p:cNvSpPr txBox="1"/>
          <p:nvPr/>
        </p:nvSpPr>
        <p:spPr>
          <a:xfrm>
            <a:off x="4699401" y="1347614"/>
            <a:ext cx="4015833" cy="3277820"/>
          </a:xfrm>
          <a:prstGeom prst="rect">
            <a:avLst/>
          </a:prstGeom>
          <a:solidFill>
            <a:schemeClr val="tx1"/>
          </a:solidFill>
          <a:ln w="28575">
            <a:solidFill>
              <a:schemeClr val="bg1"/>
            </a:solidFill>
          </a:ln>
        </p:spPr>
        <p:txBody>
          <a:bodyPr wrap="square" rtlCol="0">
            <a:spAutoFit/>
          </a:bodyPr>
          <a:lstStyle/>
          <a:p>
            <a:pPr lvl="0"/>
            <a:r>
              <a:rPr lang="fr-FR" sz="1600" b="1" dirty="0">
                <a:solidFill>
                  <a:schemeClr val="accent6"/>
                </a:solidFill>
              </a:rPr>
              <a:t>Echanger avec des professionnels dans votre lycée</a:t>
            </a:r>
          </a:p>
          <a:p>
            <a:pPr marL="285750" lvl="0" indent="-285750">
              <a:buFont typeface="Arial" panose="020B0604020202020204" pitchFamily="34" charset="0"/>
              <a:buChar char="•"/>
            </a:pPr>
            <a:r>
              <a:rPr lang="fr-FR" sz="1200" dirty="0">
                <a:solidFill>
                  <a:schemeClr val="bg1"/>
                </a:solidFill>
              </a:rPr>
              <a:t>Votre professeur principal</a:t>
            </a:r>
          </a:p>
          <a:p>
            <a:pPr marL="285750" lvl="0" indent="-285750">
              <a:buFont typeface="Arial" panose="020B0604020202020204" pitchFamily="34" charset="0"/>
              <a:buChar char="•"/>
            </a:pPr>
            <a:r>
              <a:rPr lang="fr-FR" sz="1200" dirty="0">
                <a:solidFill>
                  <a:schemeClr val="bg1"/>
                </a:solidFill>
              </a:rPr>
              <a:t>Les personnels d’orientation</a:t>
            </a:r>
          </a:p>
          <a:p>
            <a:pPr marL="285750" lvl="0" indent="-285750">
              <a:buFont typeface="Arial" panose="020B0604020202020204" pitchFamily="34" charset="0"/>
              <a:buChar char="•"/>
            </a:pPr>
            <a:endParaRPr lang="fr-FR" sz="1200" dirty="0">
              <a:solidFill>
                <a:schemeClr val="bg1"/>
              </a:solidFill>
            </a:endParaRPr>
          </a:p>
          <a:p>
            <a:pPr lvl="0"/>
            <a:r>
              <a:rPr lang="fr-FR" sz="1600" b="1" dirty="0">
                <a:solidFill>
                  <a:schemeClr val="accent6"/>
                </a:solidFill>
              </a:rPr>
              <a:t>Echanger avec les formations </a:t>
            </a:r>
          </a:p>
          <a:p>
            <a:pPr marL="171450" lvl="0" indent="-171450">
              <a:buFont typeface="Arial" panose="020B0604020202020204" pitchFamily="34" charset="0"/>
              <a:buChar char="•"/>
            </a:pPr>
            <a:r>
              <a:rPr lang="fr-FR" sz="1200" dirty="0">
                <a:solidFill>
                  <a:schemeClr val="bg1"/>
                </a:solidFill>
              </a:rPr>
              <a:t>Les responsables de formations et étudiants ambassadeurs</a:t>
            </a:r>
          </a:p>
          <a:p>
            <a:pPr marL="171450" lvl="0" indent="-171450">
              <a:buFont typeface="Arial" panose="020B0604020202020204" pitchFamily="34" charset="0"/>
              <a:buChar char="•"/>
            </a:pPr>
            <a:r>
              <a:rPr lang="fr-FR" sz="1200" dirty="0">
                <a:solidFill>
                  <a:schemeClr val="bg1"/>
                </a:solidFill>
              </a:rPr>
              <a:t>Lors des journées portes ouvertes et salons avec conférences thématiques</a:t>
            </a:r>
            <a:br>
              <a:rPr lang="fr-FR" sz="1200" dirty="0">
                <a:solidFill>
                  <a:schemeClr val="bg1"/>
                </a:solidFill>
              </a:rPr>
            </a:br>
            <a:endParaRPr lang="fr-FR" sz="1200" dirty="0">
              <a:solidFill>
                <a:schemeClr val="bg1"/>
              </a:solidFill>
            </a:endParaRPr>
          </a:p>
          <a:p>
            <a:pPr marL="171450" indent="-171450">
              <a:buFont typeface="Wingdings" panose="05000000000000000000" pitchFamily="2" charset="2"/>
              <a:buChar char="Ø"/>
            </a:pPr>
            <a:r>
              <a:rPr lang="fr-FR" sz="1200" i="1" dirty="0">
                <a:solidFill>
                  <a:schemeClr val="bg1"/>
                </a:solidFill>
              </a:rPr>
              <a:t>contact et dates à retrouver sur parcoursup.gouv.fr </a:t>
            </a:r>
          </a:p>
          <a:p>
            <a:pPr lvl="0"/>
            <a:endParaRPr lang="fr-FR" sz="1200" dirty="0">
              <a:solidFill>
                <a:schemeClr val="bg1"/>
              </a:solidFill>
            </a:endParaRPr>
          </a:p>
          <a:p>
            <a:r>
              <a:rPr lang="fr-FR" sz="1500" b="1" dirty="0">
                <a:solidFill>
                  <a:schemeClr val="accent6"/>
                </a:solidFill>
              </a:rPr>
              <a:t>Préparez-vous avec les outils Parcoursup</a:t>
            </a:r>
          </a:p>
          <a:p>
            <a:pPr marL="171450" indent="-171450">
              <a:buFont typeface="Arial" panose="020B0604020202020204" pitchFamily="34" charset="0"/>
              <a:buChar char="•"/>
            </a:pPr>
            <a:r>
              <a:rPr lang="fr-FR" sz="1200" dirty="0">
                <a:solidFill>
                  <a:schemeClr val="bg1"/>
                </a:solidFill>
              </a:rPr>
              <a:t>Quiz, </a:t>
            </a:r>
            <a:r>
              <a:rPr lang="fr-FR" sz="1200" dirty="0" err="1">
                <a:solidFill>
                  <a:schemeClr val="bg1"/>
                </a:solidFill>
              </a:rPr>
              <a:t>Video</a:t>
            </a:r>
            <a:r>
              <a:rPr lang="fr-FR" sz="1200" dirty="0">
                <a:solidFill>
                  <a:schemeClr val="bg1"/>
                </a:solidFill>
              </a:rPr>
              <a:t>-tuto, Règles d’or, Faq</a:t>
            </a:r>
          </a:p>
          <a:p>
            <a:pPr marL="171450" indent="-171450">
              <a:buFont typeface="Arial" panose="020B0604020202020204" pitchFamily="34" charset="0"/>
              <a:buChar char="•"/>
            </a:pPr>
            <a:r>
              <a:rPr lang="fr-FR" sz="1200" dirty="0">
                <a:solidFill>
                  <a:schemeClr val="bg1"/>
                </a:solidFill>
              </a:rPr>
              <a:t>Site d’entrainement de la phase d’admission</a:t>
            </a:r>
          </a:p>
        </p:txBody>
      </p:sp>
      <p:pic>
        <p:nvPicPr>
          <p:cNvPr id="4" name="Imag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508" y="1362133"/>
            <a:ext cx="3968527" cy="2225057"/>
          </a:xfrm>
          <a:prstGeom prst="rect">
            <a:avLst/>
          </a:prstGeom>
        </p:spPr>
      </p:pic>
      <p:sp>
        <p:nvSpPr>
          <p:cNvPr id="7" name="Rectangle à coins arrondis 6">
            <a:extLst>
              <a:ext uri="{FF2B5EF4-FFF2-40B4-BE49-F238E27FC236}">
                <a16:creationId xmlns:a16="http://schemas.microsoft.com/office/drawing/2014/main" id="{D6B32044-2777-BA50-5830-243AE6AF7D20}"/>
              </a:ext>
            </a:extLst>
          </p:cNvPr>
          <p:cNvSpPr/>
          <p:nvPr/>
        </p:nvSpPr>
        <p:spPr>
          <a:xfrm>
            <a:off x="4307579" y="195486"/>
            <a:ext cx="4464497"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Des outils pour préparer votre projet d’orientation</a:t>
            </a:r>
          </a:p>
        </p:txBody>
      </p:sp>
    </p:spTree>
    <p:extLst>
      <p:ext uri="{BB962C8B-B14F-4D97-AF65-F5344CB8AC3E}">
        <p14:creationId xmlns:p14="http://schemas.microsoft.com/office/powerpoint/2010/main" val="2552530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7"/>
          <p:cNvSpPr>
            <a:spLocks noGrp="1"/>
          </p:cNvSpPr>
          <p:nvPr>
            <p:ph type="sldNum" sz="quarter" idx="12"/>
          </p:nvPr>
        </p:nvSpPr>
        <p:spPr/>
        <p:txBody>
          <a:bodyPr/>
          <a:lstStyle/>
          <a:p>
            <a:fld id="{733122C9-A0B9-462F-8757-0847AD287B63}" type="slidenum">
              <a:rPr lang="fr-FR" smtClean="0"/>
              <a:pPr/>
              <a:t>9</a:t>
            </a:fld>
            <a:endParaRPr lang="fr-FR" dirty="0"/>
          </a:p>
        </p:txBody>
      </p:sp>
      <p:sp>
        <p:nvSpPr>
          <p:cNvPr id="9" name="Espace réservé du contenu 2"/>
          <p:cNvSpPr txBox="1">
            <a:spLocks/>
          </p:cNvSpPr>
          <p:nvPr/>
        </p:nvSpPr>
        <p:spPr bwMode="gray">
          <a:xfrm>
            <a:off x="323528" y="915566"/>
            <a:ext cx="8640960" cy="3960440"/>
          </a:xfrm>
          <a:prstGeom prst="rect">
            <a:avLst/>
          </a:prstGeom>
        </p:spPr>
        <p:txBody>
          <a:bodyPr vert="horz" lIns="0" tIns="0" rIns="0" bIns="0" rtlCol="0" anchor="t" anchorCtr="0">
            <a:noAutofit/>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rgbClr val="0C5076"/>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baseline="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a:solidFill>
                  <a:schemeClr val="tx1"/>
                </a:solidFill>
              </a:rPr>
              <a:t>Parmi les 24 000 formations dispensant des diplômes nationaux et d’établissements :</a:t>
            </a:r>
          </a:p>
          <a:p>
            <a:endParaRPr lang="fr-FR" sz="1400" b="1" dirty="0">
              <a:solidFill>
                <a:srgbClr val="F28E65"/>
              </a:solidFill>
            </a:endParaRPr>
          </a:p>
          <a:p>
            <a:pPr marL="171450" indent="-171450" algn="jus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étudiant</a:t>
            </a:r>
            <a:r>
              <a:rPr lang="fr-FR" sz="1400" dirty="0">
                <a:solidFill>
                  <a:schemeClr val="accent1"/>
                </a:solidFill>
              </a:rPr>
              <a:t> :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non sélectives » : les différentes licences (dont les licences « accès santé »), les Parcours préparatoires au professorat des écoles (PPPE) et les parcours d’accès aux études de santé (PASS), </a:t>
            </a:r>
          </a:p>
          <a:p>
            <a:pPr marL="423450" lvl="1" indent="-171450" algn="just">
              <a:buClr>
                <a:schemeClr val="bg2"/>
              </a:buClr>
              <a:buFont typeface="Courier New" panose="02070309020205020404" pitchFamily="49" charset="0"/>
              <a:buChar char="o"/>
            </a:pPr>
            <a:r>
              <a:rPr lang="fr-FR" sz="1300" dirty="0">
                <a:solidFill>
                  <a:schemeClr val="accent1"/>
                </a:solidFill>
              </a:rPr>
              <a:t>Formations dites «  sélectives » : les classes prépa, BTS, BUT (Bachelor universitaire de technologie ), formations en soins infirmiers (en IFSI) et autres formations paramédicales, formations en travail social (en EFTS), écoles d’ingénieur, de commerce et de management, Sciences Po/ Instituts d’Études Politiques, écoles vétérinaires, formations aux métiers de la culture, du sport,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pPr marL="171450" indent="-171450" algn="just">
              <a:spcAft>
                <a:spcPts val="0"/>
              </a:spcAft>
              <a:buClr>
                <a:schemeClr val="bg2"/>
              </a:buClr>
              <a:buFont typeface="Courier New" panose="02070309020205020404" pitchFamily="49" charset="0"/>
              <a:buChar char="o"/>
            </a:pPr>
            <a:r>
              <a:rPr lang="fr-FR" sz="1400" b="1" dirty="0">
                <a:solidFill>
                  <a:schemeClr val="bg1"/>
                </a:solidFill>
                <a:highlight>
                  <a:srgbClr val="0000FF"/>
                </a:highlight>
              </a:rPr>
              <a:t>Des formations sous statut apprenti (en alternance)</a:t>
            </a:r>
            <a:r>
              <a:rPr lang="fr-FR" sz="1400" dirty="0">
                <a:solidFill>
                  <a:schemeClr val="accent1"/>
                </a:solidFill>
              </a:rPr>
              <a:t> : </a:t>
            </a:r>
          </a:p>
          <a:p>
            <a:pPr marL="171450" indent="-171450" algn="just">
              <a:spcAft>
                <a:spcPts val="0"/>
              </a:spcAft>
              <a:buClr>
                <a:schemeClr val="bg2"/>
              </a:buClr>
              <a:buFont typeface="Courier New" panose="02070309020205020404" pitchFamily="49" charset="0"/>
              <a:buChar char="o"/>
            </a:pPr>
            <a:endParaRPr lang="fr-FR" sz="1400" dirty="0">
              <a:solidFill>
                <a:schemeClr val="accent1"/>
              </a:solidFill>
            </a:endParaRP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associe enseignements académiques et expérience concrète dans une entreprise</a:t>
            </a:r>
          </a:p>
          <a:p>
            <a:pPr marL="423450" lvl="1" indent="-171450" algn="just">
              <a:spcAft>
                <a:spcPts val="0"/>
              </a:spcAft>
              <a:buClr>
                <a:schemeClr val="bg2"/>
              </a:buClr>
              <a:buFont typeface="Courier New" panose="02070309020205020404" pitchFamily="49" charset="0"/>
              <a:buChar char="o"/>
            </a:pPr>
            <a:r>
              <a:rPr lang="fr-FR" sz="1300" dirty="0">
                <a:solidFill>
                  <a:schemeClr val="accent1"/>
                </a:solidFill>
              </a:rPr>
              <a:t>L’apprentissage est proposé dans différentes formations (BTS, BUT, DEUST, Licences, etc.).</a:t>
            </a:r>
          </a:p>
          <a:p>
            <a:pPr marL="171450" indent="-171450">
              <a:spcAft>
                <a:spcPts val="0"/>
              </a:spcAft>
              <a:buClr>
                <a:schemeClr val="bg2"/>
              </a:buClr>
              <a:buFont typeface="Courier New" panose="02070309020205020404" pitchFamily="49" charset="0"/>
              <a:buChar char="o"/>
            </a:pPr>
            <a:endParaRPr lang="fr-FR" sz="1400" dirty="0">
              <a:solidFill>
                <a:schemeClr val="accent1"/>
              </a:solidFill>
            </a:endParaRPr>
          </a:p>
          <a:p>
            <a:endParaRPr lang="fr-FR" sz="1400" dirty="0">
              <a:solidFill>
                <a:schemeClr val="accent1"/>
              </a:solidFill>
            </a:endParaRPr>
          </a:p>
        </p:txBody>
      </p:sp>
      <p:sp>
        <p:nvSpPr>
          <p:cNvPr id="3" name="Rectangle à coins arrondis 6">
            <a:extLst>
              <a:ext uri="{FF2B5EF4-FFF2-40B4-BE49-F238E27FC236}">
                <a16:creationId xmlns:a16="http://schemas.microsoft.com/office/drawing/2014/main" id="{07A093B3-CFE8-FC7E-D86F-C26AD3B48FA9}"/>
              </a:ext>
            </a:extLst>
          </p:cNvPr>
          <p:cNvSpPr/>
          <p:nvPr/>
        </p:nvSpPr>
        <p:spPr>
          <a:xfrm>
            <a:off x="6084169" y="195486"/>
            <a:ext cx="2627100" cy="344514"/>
          </a:xfrm>
          <a:prstGeom prst="roundRect">
            <a:avLst/>
          </a:prstGeom>
          <a:solidFill>
            <a:schemeClr val="accent6">
              <a:alpha val="69804"/>
            </a:schemeClr>
          </a:solid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400" b="1" dirty="0">
                <a:solidFill>
                  <a:schemeClr val="tx1"/>
                </a:solidFill>
              </a:rPr>
              <a:t>Les formations disponibles</a:t>
            </a:r>
          </a:p>
        </p:txBody>
      </p:sp>
    </p:spTree>
    <p:extLst>
      <p:ext uri="{BB962C8B-B14F-4D97-AF65-F5344CB8AC3E}">
        <p14:creationId xmlns:p14="http://schemas.microsoft.com/office/powerpoint/2010/main" val="1900164027"/>
      </p:ext>
    </p:extLst>
  </p:cSld>
  <p:clrMapOvr>
    <a:masterClrMapping/>
  </p:clrMapOvr>
</p:sld>
</file>

<file path=ppt/theme/theme1.xml><?xml version="1.0" encoding="utf-8"?>
<a:theme xmlns:a="http://schemas.openxmlformats.org/drawingml/2006/main" name="OPÉRATEURS">
  <a:themeElements>
    <a:clrScheme name="psup23">
      <a:dk1>
        <a:srgbClr val="000091"/>
      </a:dk1>
      <a:lt1>
        <a:srgbClr val="FFFFFF"/>
      </a:lt1>
      <a:dk2>
        <a:srgbClr val="000091"/>
      </a:dk2>
      <a:lt2>
        <a:srgbClr val="E1000F"/>
      </a:lt2>
      <a:accent1>
        <a:srgbClr val="000000"/>
      </a:accent1>
      <a:accent2>
        <a:srgbClr val="34BAB5"/>
      </a:accent2>
      <a:accent3>
        <a:srgbClr val="34CB69"/>
      </a:accent3>
      <a:accent4>
        <a:srgbClr val="79B1E8"/>
      </a:accent4>
      <a:accent5>
        <a:srgbClr val="FFCA00"/>
      </a:accent5>
      <a:accent6>
        <a:srgbClr val="FF9575"/>
      </a:accent6>
      <a:hlink>
        <a:srgbClr val="E1000F"/>
      </a:hlink>
      <a:folHlink>
        <a:srgbClr val="000000"/>
      </a:folHlink>
    </a:clrScheme>
    <a:fontScheme name="Personnalisé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ésentation1" id="{8FCDB1F8-448A-9B4E-9E75-912673BA5B96}" vid="{365F31D6-8738-E34B-8C61-30CB0CD3BBA7}"/>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4640</TotalTime>
  <Words>2858</Words>
  <Application>Microsoft Office PowerPoint</Application>
  <PresentationFormat>Affichage à l'écran (16:9)</PresentationFormat>
  <Paragraphs>216</Paragraphs>
  <Slides>24</Slides>
  <Notes>0</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24</vt:i4>
      </vt:variant>
    </vt:vector>
  </HeadingPairs>
  <TitlesOfParts>
    <vt:vector size="32" baseType="lpstr">
      <vt:lpstr>Aptos</vt:lpstr>
      <vt:lpstr>Arial</vt:lpstr>
      <vt:lpstr>Calibri</vt:lpstr>
      <vt:lpstr>Cambria</vt:lpstr>
      <vt:lpstr>Courier New</vt:lpstr>
      <vt:lpstr>Marianne Light</vt:lpstr>
      <vt:lpstr>Wingdings</vt:lpstr>
      <vt:lpstr>OPÉRATEURS</vt:lpstr>
      <vt:lpstr>Parcoursup simplifie vos démarches</vt:lpstr>
      <vt:lpstr>Présentation PowerPoint</vt:lpstr>
      <vt:lpstr>Présentation PowerPoint</vt:lpstr>
      <vt:lpstr>Présentation PowerPoint</vt:lpstr>
      <vt:lpstr>Présentation PowerPoint</vt:lpstr>
      <vt:lpstr>S’inscrire sur Parcoursup </vt:lpstr>
      <vt:lpstr>LE BON REFLEXE : S’INFORMER</vt:lpstr>
      <vt:lpstr>LE BON REFLEXE : ECHANGER, SE PREPARER</vt:lpstr>
      <vt:lpstr>Présentation PowerPoint</vt:lpstr>
      <vt:lpstr>Présentation PowerPoint</vt:lpstr>
      <vt:lpstr>Des informations claires, riches et utiles</vt:lpstr>
      <vt:lpstr>&gt;&gt; une rubrique dédiée aux critères d’analyse des candidatures avec une présentation globale et détaillée  &gt;&gt; la rubrique Conseils pour faire passer des messages aux candidats     </vt:lpstr>
      <vt:lpstr>&gt;&gt; des chiffres globaux d’accès à la formation calculés à la fin de la phase principale 2024  &gt;&gt; des chiffres déclinables pour chaque type de baccalauréat français : générale, technologique, professionnelle </vt:lpstr>
      <vt:lpstr>Des conseils personnalisés pour vous aider : ayez toujours les bons reflexes, consulter les critères spécifiques de la formation ; diversifier vos vœux en alternant vœux d’ambition, de raison, de précaution</vt:lpstr>
      <vt:lpstr>Présentation PowerPoint</vt:lpstr>
      <vt:lpstr>Présentation PowerPoint</vt:lpstr>
      <vt:lpstr>Présentation PowerPoint</vt:lpstr>
      <vt:lpstr>Présentation PowerPoint</vt:lpstr>
      <vt:lpstr>Présentation PowerPoint</vt:lpstr>
      <vt:lpstr>Lundi 2 juin 2025 &gt; jeudi 10 juillet 2025 Je reçois les réponses des formations et je décide</vt:lpstr>
      <vt:lpstr>Présentation PowerPoint</vt:lpstr>
      <vt:lpstr>Des services pour vous aider et répondre à vos questions tout au long de la procédure</vt:lpstr>
      <vt:lpstr>Pensez aussi à préparer votre future vie d’étudiant(e)</vt:lpstr>
      <vt:lpstr>w</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dc:title>
  <dc:subject>Client</dc:subject>
  <dc:creator>Microsoft Office User</dc:creator>
  <cp:lastModifiedBy>Utilisateur Windows</cp:lastModifiedBy>
  <cp:revision>317</cp:revision>
  <dcterms:created xsi:type="dcterms:W3CDTF">2020-10-27T08:44:50Z</dcterms:created>
  <dcterms:modified xsi:type="dcterms:W3CDTF">2025-01-08T10:20:48Z</dcterms:modified>
</cp:coreProperties>
</file>