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2460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5/6/2024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5/6/2024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5/6/2024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0311586f@ac-toulouse.fr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0311586f@ac-toulouse.fr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55438" y="950722"/>
            <a:ext cx="138366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-5" dirty="0">
                <a:latin typeface="Arial MT"/>
                <a:cs typeface="Arial MT"/>
              </a:rPr>
              <a:t>Toulouse,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10" dirty="0">
                <a:latin typeface="Arial MT"/>
                <a:cs typeface="Arial MT"/>
              </a:rPr>
              <a:t>le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6</a:t>
            </a:r>
            <a:r>
              <a:rPr sz="1000" spc="-5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mai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2024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12058" y="1647266"/>
            <a:ext cx="1879600" cy="922019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000" spc="-5" dirty="0">
                <a:latin typeface="Arial MT"/>
                <a:cs typeface="Arial MT"/>
              </a:rPr>
              <a:t>Le</a:t>
            </a:r>
            <a:r>
              <a:rPr sz="1000" spc="-5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Proviseur</a:t>
            </a:r>
            <a:endParaRPr sz="1000">
              <a:latin typeface="Arial MT"/>
              <a:cs typeface="Arial MT"/>
            </a:endParaRPr>
          </a:p>
          <a:p>
            <a:pPr marL="222885">
              <a:lnSpc>
                <a:spcPct val="100000"/>
              </a:lnSpc>
              <a:spcBef>
                <a:spcPts val="190"/>
              </a:spcBef>
            </a:pPr>
            <a:r>
              <a:rPr sz="1000" dirty="0">
                <a:latin typeface="Arial MT"/>
                <a:cs typeface="Arial MT"/>
              </a:rPr>
              <a:t>Du</a:t>
            </a:r>
            <a:r>
              <a:rPr sz="1000" spc="-2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Lycée</a:t>
            </a:r>
            <a:r>
              <a:rPr sz="1000" spc="-4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Toulouse</a:t>
            </a:r>
            <a:r>
              <a:rPr sz="1000" spc="-2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Lautrec</a:t>
            </a:r>
            <a:endParaRPr sz="1000">
              <a:latin typeface="Arial MT"/>
              <a:cs typeface="Arial MT"/>
            </a:endParaRPr>
          </a:p>
          <a:p>
            <a:pPr marL="222885">
              <a:lnSpc>
                <a:spcPct val="100000"/>
              </a:lnSpc>
              <a:spcBef>
                <a:spcPts val="985"/>
              </a:spcBef>
            </a:pPr>
            <a:r>
              <a:rPr sz="1000" spc="-10" dirty="0">
                <a:latin typeface="Arial MT"/>
                <a:cs typeface="Arial MT"/>
              </a:rPr>
              <a:t>Aux</a:t>
            </a:r>
            <a:endParaRPr sz="1000">
              <a:latin typeface="Arial MT"/>
              <a:cs typeface="Arial MT"/>
            </a:endParaRPr>
          </a:p>
          <a:p>
            <a:pPr marL="222885">
              <a:lnSpc>
                <a:spcPct val="100000"/>
              </a:lnSpc>
              <a:spcBef>
                <a:spcPts val="890"/>
              </a:spcBef>
            </a:pPr>
            <a:r>
              <a:rPr sz="1000" spc="-5" dirty="0">
                <a:latin typeface="Arial MT"/>
                <a:cs typeface="Arial MT"/>
              </a:rPr>
              <a:t>Familles</a:t>
            </a:r>
            <a:r>
              <a:rPr sz="1000" spc="-2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des</a:t>
            </a:r>
            <a:r>
              <a:rPr sz="1000" spc="-2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élèves</a:t>
            </a:r>
            <a:r>
              <a:rPr sz="1000" spc="-2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 3ème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08886" y="2830144"/>
            <a:ext cx="5266055" cy="622935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6350" algn="ctr">
              <a:lnSpc>
                <a:spcPct val="100000"/>
              </a:lnSpc>
              <a:spcBef>
                <a:spcPts val="625"/>
              </a:spcBef>
            </a:pPr>
            <a:r>
              <a:rPr sz="10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Note à</a:t>
            </a:r>
            <a:r>
              <a:rPr sz="1000" b="1" u="sng" spc="-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000" b="1" u="sng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l’attention</a:t>
            </a:r>
            <a:r>
              <a:rPr sz="1000" b="1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0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des </a:t>
            </a:r>
            <a:r>
              <a:rPr sz="1000" b="1" u="sng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familles</a:t>
            </a:r>
            <a:endParaRPr sz="1000">
              <a:latin typeface="Arial"/>
              <a:cs typeface="Arial"/>
            </a:endParaRPr>
          </a:p>
          <a:p>
            <a:pPr marL="12700" marR="5080" algn="ctr">
              <a:lnSpc>
                <a:spcPct val="104000"/>
              </a:lnSpc>
              <a:spcBef>
                <a:spcPts val="480"/>
              </a:spcBef>
            </a:pPr>
            <a:r>
              <a:rPr sz="1000" b="1" dirty="0">
                <a:latin typeface="Arial"/>
                <a:cs typeface="Arial"/>
              </a:rPr>
              <a:t>Candidature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à</a:t>
            </a:r>
            <a:r>
              <a:rPr sz="1000" b="1" spc="-20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l’enseignement optionnel</a:t>
            </a:r>
            <a:r>
              <a:rPr sz="1000" b="1" spc="20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Management</a:t>
            </a:r>
            <a:r>
              <a:rPr sz="1000" b="1" spc="20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et</a:t>
            </a:r>
            <a:r>
              <a:rPr sz="1000" b="1" spc="-10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Gestion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en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classe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sz="1000" b="1" spc="5" dirty="0">
                <a:latin typeface="Arial"/>
                <a:cs typeface="Arial"/>
              </a:rPr>
              <a:t>de</a:t>
            </a:r>
            <a:r>
              <a:rPr sz="1000" b="1" spc="-15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Seconde </a:t>
            </a:r>
            <a:r>
              <a:rPr sz="1000" b="1" spc="-260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Générale </a:t>
            </a:r>
            <a:r>
              <a:rPr sz="1000" b="1" spc="-5" dirty="0">
                <a:latin typeface="Arial"/>
                <a:cs typeface="Arial"/>
              </a:rPr>
              <a:t>et</a:t>
            </a:r>
            <a:r>
              <a:rPr sz="1000" b="1" spc="-15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Technologique</a:t>
            </a:r>
            <a:r>
              <a:rPr sz="1000" b="1" spc="-10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– </a:t>
            </a:r>
            <a:r>
              <a:rPr sz="1000" b="1" spc="-5" dirty="0">
                <a:latin typeface="Arial"/>
                <a:cs typeface="Arial"/>
              </a:rPr>
              <a:t>Année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scolaire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10" dirty="0">
                <a:latin typeface="Arial"/>
                <a:cs typeface="Arial"/>
              </a:rPr>
              <a:t>2024/2025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49781" y="3795522"/>
            <a:ext cx="5791200" cy="538416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9525" algn="just">
              <a:lnSpc>
                <a:spcPct val="102000"/>
              </a:lnSpc>
              <a:spcBef>
                <a:spcPts val="85"/>
              </a:spcBef>
            </a:pPr>
            <a:r>
              <a:rPr sz="1000" spc="5" dirty="0">
                <a:latin typeface="Arial MT"/>
                <a:cs typeface="Arial MT"/>
              </a:rPr>
              <a:t>Avec les </a:t>
            </a:r>
            <a:r>
              <a:rPr sz="1000" spc="-5" dirty="0">
                <a:latin typeface="Arial MT"/>
                <a:cs typeface="Arial MT"/>
              </a:rPr>
              <a:t>transformations </a:t>
            </a:r>
            <a:r>
              <a:rPr sz="1000" dirty="0">
                <a:latin typeface="Arial MT"/>
                <a:cs typeface="Arial MT"/>
              </a:rPr>
              <a:t>numériques, </a:t>
            </a:r>
            <a:r>
              <a:rPr sz="1000" spc="10" dirty="0">
                <a:latin typeface="Arial MT"/>
                <a:cs typeface="Arial MT"/>
              </a:rPr>
              <a:t>le </a:t>
            </a:r>
            <a:r>
              <a:rPr sz="1000" spc="-5" dirty="0">
                <a:latin typeface="Arial MT"/>
                <a:cs typeface="Arial MT"/>
              </a:rPr>
              <a:t>rôle du manager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quant</a:t>
            </a:r>
            <a:r>
              <a:rPr sz="1000" spc="26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à </a:t>
            </a:r>
            <a:r>
              <a:rPr sz="1000" spc="-5" dirty="0">
                <a:latin typeface="Arial MT"/>
                <a:cs typeface="Arial MT"/>
              </a:rPr>
              <a:t>son </a:t>
            </a:r>
            <a:r>
              <a:rPr sz="1000" dirty="0">
                <a:latin typeface="Arial MT"/>
                <a:cs typeface="Arial MT"/>
              </a:rPr>
              <a:t>management a </a:t>
            </a:r>
            <a:r>
              <a:rPr sz="1000" spc="-5" dirty="0">
                <a:latin typeface="Arial MT"/>
                <a:cs typeface="Arial MT"/>
              </a:rPr>
              <a:t>beaucoup </a:t>
            </a:r>
            <a:r>
              <a:rPr sz="1000" dirty="0">
                <a:latin typeface="Arial MT"/>
                <a:cs typeface="Arial MT"/>
              </a:rPr>
              <a:t> évolué ces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dernières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années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au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sein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des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organisations.</a:t>
            </a:r>
            <a:endParaRPr sz="1000">
              <a:latin typeface="Arial MT"/>
              <a:cs typeface="Arial MT"/>
            </a:endParaRPr>
          </a:p>
          <a:p>
            <a:pPr marL="12700" algn="just">
              <a:lnSpc>
                <a:spcPct val="100000"/>
              </a:lnSpc>
              <a:spcBef>
                <a:spcPts val="835"/>
              </a:spcBef>
            </a:pPr>
            <a:r>
              <a:rPr sz="1000" dirty="0">
                <a:latin typeface="Arial MT"/>
                <a:cs typeface="Arial MT"/>
              </a:rPr>
              <a:t>Mais…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qu’est-ce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qu’une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b="1" spc="-5" dirty="0">
                <a:latin typeface="Arial"/>
                <a:cs typeface="Arial"/>
              </a:rPr>
              <a:t>organisation</a:t>
            </a:r>
            <a:r>
              <a:rPr sz="1000" b="1" spc="30" dirty="0">
                <a:latin typeface="Arial"/>
                <a:cs typeface="Arial"/>
              </a:rPr>
              <a:t> </a:t>
            </a:r>
            <a:r>
              <a:rPr sz="1000" dirty="0">
                <a:latin typeface="Arial MT"/>
                <a:cs typeface="Arial MT"/>
              </a:rPr>
              <a:t>?</a:t>
            </a:r>
            <a:r>
              <a:rPr sz="1000" spc="55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Qu’est-ce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que</a:t>
            </a:r>
            <a:r>
              <a:rPr sz="1000" spc="10" dirty="0">
                <a:latin typeface="Arial MT"/>
                <a:cs typeface="Arial MT"/>
              </a:rPr>
              <a:t> le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b="1" spc="-5" dirty="0">
                <a:latin typeface="Arial"/>
                <a:cs typeface="Arial"/>
              </a:rPr>
              <a:t>management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ces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organisations </a:t>
            </a:r>
            <a:r>
              <a:rPr sz="1000" dirty="0">
                <a:latin typeface="Arial MT"/>
                <a:cs typeface="Arial MT"/>
              </a:rPr>
              <a:t>?</a:t>
            </a:r>
            <a:endParaRPr sz="1000">
              <a:latin typeface="Arial MT"/>
              <a:cs typeface="Arial MT"/>
            </a:endParaRPr>
          </a:p>
          <a:p>
            <a:pPr marL="12700" marR="6985" algn="just">
              <a:lnSpc>
                <a:spcPct val="104099"/>
              </a:lnSpc>
              <a:spcBef>
                <a:spcPts val="795"/>
              </a:spcBef>
            </a:pPr>
            <a:r>
              <a:rPr sz="1000" b="1" spc="-5" dirty="0">
                <a:latin typeface="Arial"/>
                <a:cs typeface="Arial"/>
              </a:rPr>
              <a:t>L’enseignement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optionnel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Management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et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Gestion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dirty="0">
                <a:latin typeface="Arial MT"/>
                <a:cs typeface="Arial MT"/>
              </a:rPr>
              <a:t>vous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10" dirty="0">
                <a:latin typeface="Arial MT"/>
                <a:cs typeface="Arial MT"/>
              </a:rPr>
              <a:t>propose</a:t>
            </a:r>
            <a:r>
              <a:rPr sz="1000" spc="-5" dirty="0">
                <a:latin typeface="Arial MT"/>
                <a:cs typeface="Arial MT"/>
              </a:rPr>
              <a:t> </a:t>
            </a:r>
            <a:r>
              <a:rPr sz="1000" spc="5" dirty="0">
                <a:latin typeface="Arial MT"/>
                <a:cs typeface="Arial MT"/>
              </a:rPr>
              <a:t>de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« </a:t>
            </a:r>
            <a:r>
              <a:rPr sz="1000" spc="-5" dirty="0">
                <a:latin typeface="Arial MT"/>
                <a:cs typeface="Arial MT"/>
              </a:rPr>
              <a:t>rentrer </a:t>
            </a:r>
            <a:r>
              <a:rPr sz="1000" dirty="0">
                <a:latin typeface="Arial MT"/>
                <a:cs typeface="Arial MT"/>
              </a:rPr>
              <a:t>»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dans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5" dirty="0">
                <a:latin typeface="Arial MT"/>
                <a:cs typeface="Arial MT"/>
              </a:rPr>
              <a:t>les 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organisations </a:t>
            </a:r>
            <a:r>
              <a:rPr sz="1000" dirty="0">
                <a:latin typeface="Arial MT"/>
                <a:cs typeface="Arial MT"/>
              </a:rPr>
              <a:t>: </a:t>
            </a:r>
            <a:r>
              <a:rPr sz="1000" spc="-5" dirty="0">
                <a:latin typeface="Arial MT"/>
                <a:cs typeface="Arial MT"/>
              </a:rPr>
              <a:t>l’entreprise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privée, </a:t>
            </a:r>
            <a:r>
              <a:rPr sz="1000" dirty="0">
                <a:latin typeface="Arial MT"/>
                <a:cs typeface="Arial MT"/>
              </a:rPr>
              <a:t>l’organisation </a:t>
            </a:r>
            <a:r>
              <a:rPr sz="1000" spc="-5" dirty="0">
                <a:latin typeface="Arial MT"/>
                <a:cs typeface="Arial MT"/>
              </a:rPr>
              <a:t>publique</a:t>
            </a:r>
            <a:r>
              <a:rPr sz="1000" spc="26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ou l’entreprise </a:t>
            </a:r>
            <a:r>
              <a:rPr sz="1000" dirty="0">
                <a:latin typeface="Arial MT"/>
                <a:cs typeface="Arial MT"/>
              </a:rPr>
              <a:t>publique, </a:t>
            </a:r>
            <a:r>
              <a:rPr sz="1000" spc="-5" dirty="0">
                <a:latin typeface="Arial MT"/>
                <a:cs typeface="Arial MT"/>
              </a:rPr>
              <a:t>et </a:t>
            </a:r>
            <a:r>
              <a:rPr sz="1000" dirty="0">
                <a:latin typeface="Arial MT"/>
                <a:cs typeface="Arial MT"/>
              </a:rPr>
              <a:t>l’organisation </a:t>
            </a:r>
            <a:r>
              <a:rPr sz="1000" spc="-5" dirty="0">
                <a:latin typeface="Arial MT"/>
                <a:cs typeface="Arial MT"/>
              </a:rPr>
              <a:t>de 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10" dirty="0">
                <a:latin typeface="Arial MT"/>
                <a:cs typeface="Arial MT"/>
              </a:rPr>
              <a:t>la</a:t>
            </a:r>
            <a:r>
              <a:rPr sz="1000" dirty="0">
                <a:latin typeface="Arial MT"/>
                <a:cs typeface="Arial MT"/>
              </a:rPr>
              <a:t> société</a:t>
            </a:r>
            <a:r>
              <a:rPr sz="1000" spc="-2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civile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pour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découvrir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leur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fonctionnement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et leur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rôle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au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sein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notre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société.</a:t>
            </a:r>
            <a:endParaRPr sz="1000">
              <a:latin typeface="Arial MT"/>
              <a:cs typeface="Arial MT"/>
            </a:endParaRPr>
          </a:p>
          <a:p>
            <a:pPr marL="12700" marR="8255" algn="just">
              <a:lnSpc>
                <a:spcPct val="104000"/>
              </a:lnSpc>
              <a:spcBef>
                <a:spcPts val="790"/>
              </a:spcBef>
            </a:pPr>
            <a:r>
              <a:rPr sz="1000" spc="-5" dirty="0">
                <a:latin typeface="Arial MT"/>
                <a:cs typeface="Arial MT"/>
              </a:rPr>
              <a:t>Vous </a:t>
            </a:r>
            <a:r>
              <a:rPr sz="1000" dirty="0">
                <a:latin typeface="Arial MT"/>
                <a:cs typeface="Arial MT"/>
              </a:rPr>
              <a:t>comprendrez </a:t>
            </a:r>
            <a:r>
              <a:rPr sz="1000" spc="10" dirty="0">
                <a:latin typeface="Arial MT"/>
                <a:cs typeface="Arial MT"/>
              </a:rPr>
              <a:t>le </a:t>
            </a:r>
            <a:r>
              <a:rPr sz="1000" spc="-5" dirty="0">
                <a:latin typeface="Arial MT"/>
                <a:cs typeface="Arial MT"/>
              </a:rPr>
              <a:t>pourquoi de </a:t>
            </a:r>
            <a:r>
              <a:rPr sz="1000" spc="10" dirty="0">
                <a:latin typeface="Arial MT"/>
                <a:cs typeface="Arial MT"/>
              </a:rPr>
              <a:t>la </a:t>
            </a:r>
            <a:r>
              <a:rPr sz="1000" spc="-5" dirty="0">
                <a:latin typeface="Arial MT"/>
                <a:cs typeface="Arial MT"/>
              </a:rPr>
              <a:t>motivation des </a:t>
            </a:r>
            <a:r>
              <a:rPr sz="1000" dirty="0">
                <a:latin typeface="Arial MT"/>
                <a:cs typeface="Arial MT"/>
              </a:rPr>
              <a:t>individus à </a:t>
            </a:r>
            <a:r>
              <a:rPr sz="1000" spc="5" dirty="0">
                <a:latin typeface="Arial MT"/>
                <a:cs typeface="Arial MT"/>
              </a:rPr>
              <a:t>agir </a:t>
            </a:r>
            <a:r>
              <a:rPr sz="1000" dirty="0">
                <a:latin typeface="Arial MT"/>
                <a:cs typeface="Arial MT"/>
              </a:rPr>
              <a:t>ensemble </a:t>
            </a:r>
            <a:r>
              <a:rPr sz="1000" spc="5" dirty="0">
                <a:latin typeface="Arial MT"/>
                <a:cs typeface="Arial MT"/>
              </a:rPr>
              <a:t>vers </a:t>
            </a:r>
            <a:r>
              <a:rPr sz="1000" spc="-5" dirty="0">
                <a:latin typeface="Arial MT"/>
                <a:cs typeface="Arial MT"/>
              </a:rPr>
              <a:t>un </a:t>
            </a:r>
            <a:r>
              <a:rPr sz="1000" spc="5" dirty="0">
                <a:latin typeface="Arial MT"/>
                <a:cs typeface="Arial MT"/>
              </a:rPr>
              <a:t>même </a:t>
            </a:r>
            <a:r>
              <a:rPr sz="1000" spc="-5" dirty="0">
                <a:latin typeface="Arial MT"/>
                <a:cs typeface="Arial MT"/>
              </a:rPr>
              <a:t>but et </a:t>
            </a:r>
            <a:r>
              <a:rPr sz="1000" spc="10" dirty="0">
                <a:latin typeface="Arial MT"/>
                <a:cs typeface="Arial MT"/>
              </a:rPr>
              <a:t>la 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nécessité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10" dirty="0">
                <a:latin typeface="Arial MT"/>
                <a:cs typeface="Arial MT"/>
              </a:rPr>
              <a:t>s’organiser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pour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atteindre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un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objectif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commun.</a:t>
            </a:r>
            <a:endParaRPr sz="1000">
              <a:latin typeface="Arial MT"/>
              <a:cs typeface="Arial MT"/>
            </a:endParaRPr>
          </a:p>
          <a:p>
            <a:pPr marL="12700" marR="5080" algn="just">
              <a:lnSpc>
                <a:spcPct val="104000"/>
              </a:lnSpc>
              <a:spcBef>
                <a:spcPts val="770"/>
              </a:spcBef>
            </a:pPr>
            <a:r>
              <a:rPr sz="1000" spc="-5" dirty="0">
                <a:latin typeface="Arial MT"/>
                <a:cs typeface="Arial MT"/>
              </a:rPr>
              <a:t>Vous</a:t>
            </a:r>
            <a:r>
              <a:rPr sz="1000" dirty="0">
                <a:latin typeface="Arial MT"/>
                <a:cs typeface="Arial MT"/>
              </a:rPr>
              <a:t> avez </a:t>
            </a:r>
            <a:r>
              <a:rPr sz="1000" spc="-5" dirty="0">
                <a:latin typeface="Arial MT"/>
                <a:cs typeface="Arial MT"/>
              </a:rPr>
              <a:t>un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rôle</a:t>
            </a:r>
            <a:r>
              <a:rPr sz="1000" dirty="0">
                <a:latin typeface="Arial MT"/>
                <a:cs typeface="Arial MT"/>
              </a:rPr>
              <a:t> à jouer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tous </a:t>
            </a:r>
            <a:r>
              <a:rPr sz="1000" spc="5" dirty="0">
                <a:latin typeface="Arial MT"/>
                <a:cs typeface="Arial MT"/>
              </a:rPr>
              <a:t>les </a:t>
            </a:r>
            <a:r>
              <a:rPr sz="1000" dirty="0">
                <a:latin typeface="Arial MT"/>
                <a:cs typeface="Arial MT"/>
              </a:rPr>
              <a:t>jours </a:t>
            </a:r>
            <a:r>
              <a:rPr sz="1000" spc="-5" dirty="0">
                <a:latin typeface="Arial MT"/>
                <a:cs typeface="Arial MT"/>
              </a:rPr>
              <a:t>en tant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15" dirty="0">
                <a:latin typeface="Arial MT"/>
                <a:cs typeface="Arial MT"/>
              </a:rPr>
              <a:t>que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b="1" spc="-5" dirty="0">
                <a:latin typeface="Arial"/>
                <a:cs typeface="Arial"/>
              </a:rPr>
              <a:t>citoyen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spc="-15" dirty="0">
                <a:latin typeface="Arial MT"/>
                <a:cs typeface="Arial MT"/>
              </a:rPr>
              <a:t>et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« </a:t>
            </a:r>
            <a:r>
              <a:rPr sz="1000" spc="-10" dirty="0">
                <a:latin typeface="Arial MT"/>
                <a:cs typeface="Arial MT"/>
              </a:rPr>
              <a:t>penser</a:t>
            </a:r>
            <a:r>
              <a:rPr sz="1000" spc="254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l’organisation » </a:t>
            </a:r>
            <a:r>
              <a:rPr sz="1000" spc="10" dirty="0">
                <a:latin typeface="Arial MT"/>
                <a:cs typeface="Arial MT"/>
              </a:rPr>
              <a:t>vous 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permettra</a:t>
            </a:r>
            <a:r>
              <a:rPr sz="1000" spc="-5" dirty="0">
                <a:latin typeface="Arial MT"/>
                <a:cs typeface="Arial MT"/>
              </a:rPr>
              <a:t> d’enrichir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ce </a:t>
            </a:r>
            <a:r>
              <a:rPr sz="1000" spc="-5" dirty="0">
                <a:latin typeface="Arial MT"/>
                <a:cs typeface="Arial MT"/>
              </a:rPr>
              <a:t>rôle.</a:t>
            </a:r>
            <a:endParaRPr sz="1000">
              <a:latin typeface="Arial MT"/>
              <a:cs typeface="Arial MT"/>
            </a:endParaRPr>
          </a:p>
          <a:p>
            <a:pPr marL="12700" marR="11430" algn="just">
              <a:lnSpc>
                <a:spcPct val="104000"/>
              </a:lnSpc>
              <a:spcBef>
                <a:spcPts val="790"/>
              </a:spcBef>
            </a:pPr>
            <a:r>
              <a:rPr sz="1000" spc="-5" dirty="0">
                <a:latin typeface="Arial MT"/>
                <a:cs typeface="Arial MT"/>
              </a:rPr>
              <a:t>Le </a:t>
            </a:r>
            <a:r>
              <a:rPr sz="1000" dirty="0">
                <a:latin typeface="Arial MT"/>
                <a:cs typeface="Arial MT"/>
              </a:rPr>
              <a:t>programme a </a:t>
            </a:r>
            <a:r>
              <a:rPr sz="1000" spc="-5" dirty="0">
                <a:latin typeface="Arial MT"/>
                <a:cs typeface="Arial MT"/>
              </a:rPr>
              <a:t>pour </a:t>
            </a:r>
            <a:r>
              <a:rPr sz="1000" dirty="0">
                <a:latin typeface="Arial MT"/>
                <a:cs typeface="Arial MT"/>
              </a:rPr>
              <a:t>finalité </a:t>
            </a:r>
            <a:r>
              <a:rPr sz="1000" spc="-5" dirty="0">
                <a:latin typeface="Arial MT"/>
                <a:cs typeface="Arial MT"/>
              </a:rPr>
              <a:t>de donner </a:t>
            </a:r>
            <a:r>
              <a:rPr sz="1000" spc="-15" dirty="0">
                <a:latin typeface="Arial MT"/>
                <a:cs typeface="Arial MT"/>
              </a:rPr>
              <a:t>aux </a:t>
            </a:r>
            <a:r>
              <a:rPr sz="1000" dirty="0">
                <a:latin typeface="Arial MT"/>
                <a:cs typeface="Arial MT"/>
              </a:rPr>
              <a:t>élèves </a:t>
            </a:r>
            <a:r>
              <a:rPr sz="1000" spc="-5" dirty="0">
                <a:latin typeface="Arial MT"/>
                <a:cs typeface="Arial MT"/>
              </a:rPr>
              <a:t>les connaissances de base pour une approche </a:t>
            </a:r>
            <a:r>
              <a:rPr sz="1000" dirty="0">
                <a:latin typeface="Arial MT"/>
                <a:cs typeface="Arial MT"/>
              </a:rPr>
              <a:t> réfléchie </a:t>
            </a:r>
            <a:r>
              <a:rPr sz="1000" spc="-5" dirty="0">
                <a:latin typeface="Arial MT"/>
                <a:cs typeface="Arial MT"/>
              </a:rPr>
              <a:t>du</a:t>
            </a:r>
            <a:r>
              <a:rPr sz="1000" spc="-2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management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spc="-15" dirty="0">
                <a:latin typeface="Arial MT"/>
                <a:cs typeface="Arial MT"/>
              </a:rPr>
              <a:t>et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des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sciences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gestion.</a:t>
            </a:r>
            <a:endParaRPr sz="1000">
              <a:latin typeface="Arial MT"/>
              <a:cs typeface="Arial MT"/>
            </a:endParaRPr>
          </a:p>
          <a:p>
            <a:pPr marL="12700" marR="12065" algn="just">
              <a:lnSpc>
                <a:spcPct val="106000"/>
              </a:lnSpc>
              <a:spcBef>
                <a:spcPts val="745"/>
              </a:spcBef>
            </a:pPr>
            <a:r>
              <a:rPr sz="1000" spc="-5" dirty="0">
                <a:latin typeface="Arial MT"/>
                <a:cs typeface="Arial MT"/>
              </a:rPr>
              <a:t>Le </a:t>
            </a:r>
            <a:r>
              <a:rPr sz="1000" b="1" dirty="0">
                <a:latin typeface="Arial"/>
                <a:cs typeface="Arial"/>
              </a:rPr>
              <a:t>management </a:t>
            </a:r>
            <a:r>
              <a:rPr sz="1000" spc="-10" dirty="0">
                <a:latin typeface="Arial MT"/>
                <a:cs typeface="Arial MT"/>
              </a:rPr>
              <a:t>est </a:t>
            </a:r>
            <a:r>
              <a:rPr sz="1000" spc="10" dirty="0">
                <a:latin typeface="Arial MT"/>
                <a:cs typeface="Arial MT"/>
              </a:rPr>
              <a:t>la </a:t>
            </a:r>
            <a:r>
              <a:rPr sz="1000" spc="-5" dirty="0">
                <a:latin typeface="Arial MT"/>
                <a:cs typeface="Arial MT"/>
              </a:rPr>
              <a:t>gestion des organisations. Cela consiste </a:t>
            </a:r>
            <a:r>
              <a:rPr sz="1000" dirty="0">
                <a:latin typeface="Arial MT"/>
                <a:cs typeface="Arial MT"/>
              </a:rPr>
              <a:t>à </a:t>
            </a:r>
            <a:r>
              <a:rPr sz="1000" spc="-5" dirty="0">
                <a:latin typeface="Arial MT"/>
                <a:cs typeface="Arial MT"/>
              </a:rPr>
              <a:t>orienter </a:t>
            </a:r>
            <a:r>
              <a:rPr sz="1000" dirty="0">
                <a:latin typeface="Arial MT"/>
                <a:cs typeface="Arial MT"/>
              </a:rPr>
              <a:t>l’action </a:t>
            </a:r>
            <a:r>
              <a:rPr sz="1000" spc="-5" dirty="0">
                <a:latin typeface="Arial MT"/>
                <a:cs typeface="Arial MT"/>
              </a:rPr>
              <a:t>collective en tenant </a:t>
            </a:r>
            <a:r>
              <a:rPr sz="1000" dirty="0">
                <a:latin typeface="Arial MT"/>
                <a:cs typeface="Arial MT"/>
              </a:rPr>
              <a:t> compte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spc="-2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l’environnement</a:t>
            </a:r>
            <a:r>
              <a:rPr sz="1000" spc="2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à</a:t>
            </a:r>
            <a:r>
              <a:rPr sz="1000" spc="-2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travers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spc="5" dirty="0">
                <a:latin typeface="Arial MT"/>
                <a:cs typeface="Arial MT"/>
              </a:rPr>
              <a:t>les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dimensions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stratégique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et</a:t>
            </a:r>
            <a:r>
              <a:rPr sz="1000" spc="2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éthique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spc="-2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l’organisation.</a:t>
            </a:r>
            <a:endParaRPr sz="1000">
              <a:latin typeface="Arial MT"/>
              <a:cs typeface="Arial MT"/>
            </a:endParaRPr>
          </a:p>
          <a:p>
            <a:pPr marL="12700" marR="10795" algn="just">
              <a:lnSpc>
                <a:spcPct val="104099"/>
              </a:lnSpc>
              <a:spcBef>
                <a:spcPts val="770"/>
              </a:spcBef>
            </a:pPr>
            <a:r>
              <a:rPr sz="1000" spc="-5" dirty="0">
                <a:latin typeface="Arial MT"/>
                <a:cs typeface="Arial MT"/>
              </a:rPr>
              <a:t>Les </a:t>
            </a:r>
            <a:r>
              <a:rPr sz="1000" b="1" spc="-5" dirty="0">
                <a:latin typeface="Arial"/>
                <a:cs typeface="Arial"/>
              </a:rPr>
              <a:t>sciences </a:t>
            </a:r>
            <a:r>
              <a:rPr sz="1000" b="1" spc="5" dirty="0">
                <a:latin typeface="Arial"/>
                <a:cs typeface="Arial"/>
              </a:rPr>
              <a:t>de </a:t>
            </a:r>
            <a:r>
              <a:rPr sz="1000" b="1" spc="-5" dirty="0">
                <a:latin typeface="Arial"/>
                <a:cs typeface="Arial"/>
              </a:rPr>
              <a:t>gestion </a:t>
            </a:r>
            <a:r>
              <a:rPr sz="1000" spc="-5" dirty="0">
                <a:latin typeface="Arial MT"/>
                <a:cs typeface="Arial MT"/>
              </a:rPr>
              <a:t>étudient </a:t>
            </a:r>
            <a:r>
              <a:rPr sz="1000" spc="10" dirty="0">
                <a:latin typeface="Arial MT"/>
                <a:cs typeface="Arial MT"/>
              </a:rPr>
              <a:t>le </a:t>
            </a:r>
            <a:r>
              <a:rPr sz="1000" spc="-5" dirty="0">
                <a:latin typeface="Arial MT"/>
                <a:cs typeface="Arial MT"/>
              </a:rPr>
              <a:t>fonctionnement des organisations. </a:t>
            </a:r>
            <a:r>
              <a:rPr sz="1000" dirty="0">
                <a:latin typeface="Arial MT"/>
                <a:cs typeface="Arial MT"/>
              </a:rPr>
              <a:t>En </a:t>
            </a:r>
            <a:r>
              <a:rPr sz="1000" spc="-5" dirty="0">
                <a:latin typeface="Arial MT"/>
                <a:cs typeface="Arial MT"/>
              </a:rPr>
              <a:t>analysant </a:t>
            </a:r>
            <a:r>
              <a:rPr sz="1000" spc="5" dirty="0">
                <a:latin typeface="Arial MT"/>
                <a:cs typeface="Arial MT"/>
              </a:rPr>
              <a:t>les </a:t>
            </a:r>
            <a:r>
              <a:rPr sz="1000" spc="-5" dirty="0">
                <a:latin typeface="Arial MT"/>
                <a:cs typeface="Arial MT"/>
              </a:rPr>
              <a:t>ressources </a:t>
            </a:r>
            <a:r>
              <a:rPr sz="1000" dirty="0">
                <a:latin typeface="Arial MT"/>
                <a:cs typeface="Arial MT"/>
              </a:rPr>
              <a:t> internes </a:t>
            </a:r>
            <a:r>
              <a:rPr sz="1000" spc="-5" dirty="0">
                <a:latin typeface="Arial MT"/>
                <a:cs typeface="Arial MT"/>
              </a:rPr>
              <a:t>et l’environnement,</a:t>
            </a:r>
            <a:r>
              <a:rPr sz="1000" dirty="0">
                <a:latin typeface="Arial MT"/>
                <a:cs typeface="Arial MT"/>
              </a:rPr>
              <a:t> ces </a:t>
            </a:r>
            <a:r>
              <a:rPr sz="1000" spc="-5" dirty="0">
                <a:latin typeface="Arial MT"/>
                <a:cs typeface="Arial MT"/>
              </a:rPr>
              <a:t>sciences apportent</a:t>
            </a:r>
            <a:r>
              <a:rPr sz="1000" spc="26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les connaissances </a:t>
            </a:r>
            <a:r>
              <a:rPr sz="1000" spc="-10" dirty="0">
                <a:latin typeface="Arial MT"/>
                <a:cs typeface="Arial MT"/>
              </a:rPr>
              <a:t>sur</a:t>
            </a:r>
            <a:r>
              <a:rPr sz="1000" spc="260" dirty="0">
                <a:latin typeface="Arial MT"/>
                <a:cs typeface="Arial MT"/>
              </a:rPr>
              <a:t> </a:t>
            </a:r>
            <a:r>
              <a:rPr sz="1000" spc="5" dirty="0">
                <a:latin typeface="Arial MT"/>
                <a:cs typeface="Arial MT"/>
              </a:rPr>
              <a:t>les </a:t>
            </a:r>
            <a:r>
              <a:rPr sz="1000" spc="-5" dirty="0">
                <a:latin typeface="Arial MT"/>
                <a:cs typeface="Arial MT"/>
              </a:rPr>
              <a:t>dimensions humaines 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et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technologiques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des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organisations.</a:t>
            </a:r>
            <a:endParaRPr sz="1000">
              <a:latin typeface="Arial MT"/>
              <a:cs typeface="Arial MT"/>
            </a:endParaRPr>
          </a:p>
          <a:p>
            <a:pPr marL="12700" marR="8255" algn="just">
              <a:lnSpc>
                <a:spcPct val="103000"/>
              </a:lnSpc>
              <a:spcBef>
                <a:spcPts val="800"/>
              </a:spcBef>
            </a:pPr>
            <a:r>
              <a:rPr sz="1000" spc="-5" dirty="0">
                <a:latin typeface="Arial MT"/>
                <a:cs typeface="Arial MT"/>
              </a:rPr>
              <a:t>L’enseignement optionnel Management </a:t>
            </a:r>
            <a:r>
              <a:rPr sz="1000" spc="-15" dirty="0">
                <a:latin typeface="Arial MT"/>
                <a:cs typeface="Arial MT"/>
              </a:rPr>
              <a:t>et </a:t>
            </a:r>
            <a:r>
              <a:rPr sz="1000" dirty="0">
                <a:latin typeface="Arial MT"/>
                <a:cs typeface="Arial MT"/>
              </a:rPr>
              <a:t>Gestion </a:t>
            </a:r>
            <a:r>
              <a:rPr sz="1000" spc="-10" dirty="0">
                <a:latin typeface="Arial MT"/>
                <a:cs typeface="Arial MT"/>
              </a:rPr>
              <a:t>se </a:t>
            </a:r>
            <a:r>
              <a:rPr sz="1000" spc="-5" dirty="0">
                <a:latin typeface="Arial MT"/>
                <a:cs typeface="Arial MT"/>
              </a:rPr>
              <a:t>construit avec </a:t>
            </a:r>
            <a:r>
              <a:rPr sz="1000" spc="-15" dirty="0">
                <a:latin typeface="Arial MT"/>
                <a:cs typeface="Arial MT"/>
              </a:rPr>
              <a:t>et </a:t>
            </a:r>
            <a:r>
              <a:rPr sz="1000" spc="-5" dirty="0">
                <a:latin typeface="Arial MT"/>
                <a:cs typeface="Arial MT"/>
              </a:rPr>
              <a:t>pour l’élève. L’initiation </a:t>
            </a:r>
            <a:r>
              <a:rPr sz="1000" dirty="0">
                <a:latin typeface="Arial MT"/>
                <a:cs typeface="Arial MT"/>
              </a:rPr>
              <a:t>à </a:t>
            </a:r>
            <a:r>
              <a:rPr sz="1000" spc="10" dirty="0">
                <a:latin typeface="Arial MT"/>
                <a:cs typeface="Arial MT"/>
              </a:rPr>
              <a:t>la 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b="1" spc="-5" dirty="0">
                <a:latin typeface="Arial"/>
                <a:cs typeface="Arial"/>
              </a:rPr>
              <a:t>recherche </a:t>
            </a:r>
            <a:r>
              <a:rPr sz="1000" b="1" dirty="0">
                <a:latin typeface="Arial"/>
                <a:cs typeface="Arial"/>
              </a:rPr>
              <a:t>documentaire</a:t>
            </a:r>
            <a:r>
              <a:rPr sz="1000" dirty="0">
                <a:latin typeface="Arial MT"/>
                <a:cs typeface="Arial MT"/>
              </a:rPr>
              <a:t>, </a:t>
            </a:r>
            <a:r>
              <a:rPr sz="1000" spc="10" dirty="0">
                <a:latin typeface="Arial MT"/>
                <a:cs typeface="Arial MT"/>
              </a:rPr>
              <a:t>le </a:t>
            </a:r>
            <a:r>
              <a:rPr sz="1000" spc="-5" dirty="0">
                <a:latin typeface="Arial MT"/>
                <a:cs typeface="Arial MT"/>
              </a:rPr>
              <a:t>développement</a:t>
            </a:r>
            <a:r>
              <a:rPr sz="1000" spc="26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 </a:t>
            </a:r>
            <a:r>
              <a:rPr sz="1000" b="1" spc="-5" dirty="0">
                <a:latin typeface="Arial"/>
                <a:cs typeface="Arial"/>
              </a:rPr>
              <a:t>l’esprit critique</a:t>
            </a:r>
            <a:r>
              <a:rPr sz="1000" spc="-5" dirty="0">
                <a:latin typeface="Arial MT"/>
                <a:cs typeface="Arial MT"/>
              </a:rPr>
              <a:t>, </a:t>
            </a:r>
            <a:r>
              <a:rPr sz="1000" dirty="0">
                <a:latin typeface="Arial MT"/>
                <a:cs typeface="Arial MT"/>
              </a:rPr>
              <a:t>l’utilisation </a:t>
            </a:r>
            <a:r>
              <a:rPr sz="1000" spc="-5" dirty="0">
                <a:latin typeface="Arial MT"/>
                <a:cs typeface="Arial MT"/>
              </a:rPr>
              <a:t>pertinente et</a:t>
            </a:r>
            <a:r>
              <a:rPr sz="1000" spc="27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répétée 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des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b="1" spc="5" dirty="0">
                <a:latin typeface="Arial"/>
                <a:cs typeface="Arial"/>
              </a:rPr>
              <a:t>outils</a:t>
            </a:r>
            <a:r>
              <a:rPr sz="1000" b="1" spc="-25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numériques,</a:t>
            </a:r>
            <a:r>
              <a:rPr sz="1000" b="1" spc="25" dirty="0">
                <a:latin typeface="Arial"/>
                <a:cs typeface="Arial"/>
              </a:rPr>
              <a:t> </a:t>
            </a:r>
            <a:r>
              <a:rPr sz="1000" spc="-10" dirty="0">
                <a:latin typeface="Arial MT"/>
                <a:cs typeface="Arial MT"/>
              </a:rPr>
              <a:t>sont</a:t>
            </a:r>
            <a:r>
              <a:rPr sz="1000" spc="2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au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cœur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spc="-25" dirty="0">
                <a:latin typeface="Arial MT"/>
                <a:cs typeface="Arial MT"/>
              </a:rPr>
              <a:t> </a:t>
            </a:r>
            <a:r>
              <a:rPr sz="1000" spc="10" dirty="0">
                <a:latin typeface="Arial MT"/>
                <a:cs typeface="Arial MT"/>
              </a:rPr>
              <a:t>la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pédagogie</a:t>
            </a:r>
            <a:r>
              <a:rPr sz="1000" spc="-2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dirty="0">
                <a:latin typeface="Arial MT"/>
                <a:cs typeface="Arial MT"/>
              </a:rPr>
              <a:t> cette</a:t>
            </a:r>
            <a:r>
              <a:rPr sz="1000" spc="-2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option.</a:t>
            </a:r>
            <a:endParaRPr sz="1000">
              <a:latin typeface="Arial MT"/>
              <a:cs typeface="Arial MT"/>
            </a:endParaRPr>
          </a:p>
          <a:p>
            <a:pPr marL="12700" marR="7620" algn="just">
              <a:lnSpc>
                <a:spcPct val="104000"/>
              </a:lnSpc>
              <a:spcBef>
                <a:spcPts val="795"/>
              </a:spcBef>
            </a:pPr>
            <a:r>
              <a:rPr sz="1000" spc="-5" dirty="0">
                <a:latin typeface="Arial MT"/>
                <a:cs typeface="Arial MT"/>
              </a:rPr>
              <a:t>La </a:t>
            </a:r>
            <a:r>
              <a:rPr sz="1000" b="1" dirty="0">
                <a:latin typeface="Arial"/>
                <a:cs typeface="Arial"/>
              </a:rPr>
              <a:t>rencontre </a:t>
            </a:r>
            <a:r>
              <a:rPr sz="1000" spc="-5" dirty="0">
                <a:latin typeface="Arial MT"/>
                <a:cs typeface="Arial MT"/>
              </a:rPr>
              <a:t>avec des managers, des </a:t>
            </a:r>
            <a:r>
              <a:rPr sz="1000" b="1" dirty="0">
                <a:latin typeface="Arial"/>
                <a:cs typeface="Arial"/>
              </a:rPr>
              <a:t>visites </a:t>
            </a:r>
            <a:r>
              <a:rPr sz="1000" b="1" spc="-5" dirty="0">
                <a:latin typeface="Arial"/>
                <a:cs typeface="Arial"/>
              </a:rPr>
              <a:t>d’entreprises, d’association </a:t>
            </a:r>
            <a:r>
              <a:rPr sz="1000" spc="-5" dirty="0">
                <a:latin typeface="Arial MT"/>
                <a:cs typeface="Arial MT"/>
              </a:rPr>
              <a:t>ou </a:t>
            </a:r>
            <a:r>
              <a:rPr sz="1000" b="1" spc="-5" dirty="0">
                <a:latin typeface="Arial"/>
                <a:cs typeface="Arial"/>
              </a:rPr>
              <a:t>d’organisations 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publiques, </a:t>
            </a:r>
            <a:r>
              <a:rPr sz="1000" spc="-5" dirty="0">
                <a:latin typeface="Arial MT"/>
                <a:cs typeface="Arial MT"/>
              </a:rPr>
              <a:t>enrichissent </a:t>
            </a:r>
            <a:r>
              <a:rPr sz="1000" dirty="0">
                <a:latin typeface="Arial MT"/>
                <a:cs typeface="Arial MT"/>
              </a:rPr>
              <a:t>cet </a:t>
            </a:r>
            <a:r>
              <a:rPr sz="1000" spc="-5" dirty="0">
                <a:latin typeface="Arial MT"/>
                <a:cs typeface="Arial MT"/>
              </a:rPr>
              <a:t>enseignement et apporte une dimension réaliste et concrète, contribuant 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ainsi</a:t>
            </a:r>
            <a:r>
              <a:rPr sz="1000" spc="2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à</a:t>
            </a:r>
            <a:r>
              <a:rPr sz="1000" spc="-20" dirty="0">
                <a:latin typeface="Arial MT"/>
                <a:cs typeface="Arial MT"/>
              </a:rPr>
              <a:t> </a:t>
            </a:r>
            <a:r>
              <a:rPr sz="1000" spc="10" dirty="0">
                <a:latin typeface="Arial MT"/>
                <a:cs typeface="Arial MT"/>
              </a:rPr>
              <a:t>la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construction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du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projet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poursuite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d’études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ou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du</a:t>
            </a:r>
            <a:r>
              <a:rPr sz="1000" dirty="0">
                <a:latin typeface="Arial MT"/>
                <a:cs typeface="Arial MT"/>
              </a:rPr>
              <a:t> projet</a:t>
            </a:r>
            <a:r>
              <a:rPr sz="1000" spc="-5" dirty="0">
                <a:latin typeface="Arial MT"/>
                <a:cs typeface="Arial MT"/>
              </a:rPr>
              <a:t> professionnel</a:t>
            </a:r>
            <a:r>
              <a:rPr sz="1000" spc="2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l’élève.</a:t>
            </a:r>
            <a:endParaRPr sz="1000">
              <a:latin typeface="Arial MT"/>
              <a:cs typeface="Arial MT"/>
            </a:endParaRPr>
          </a:p>
          <a:p>
            <a:pPr marL="12700" marR="12700" algn="just">
              <a:lnSpc>
                <a:spcPct val="104000"/>
              </a:lnSpc>
              <a:spcBef>
                <a:spcPts val="795"/>
              </a:spcBef>
            </a:pPr>
            <a:r>
              <a:rPr sz="1000" spc="-5" dirty="0">
                <a:latin typeface="Arial MT"/>
                <a:cs typeface="Arial MT"/>
              </a:rPr>
              <a:t>Le</a:t>
            </a:r>
            <a:r>
              <a:rPr sz="1000" dirty="0">
                <a:latin typeface="Arial MT"/>
                <a:cs typeface="Arial MT"/>
              </a:rPr>
              <a:t> lycée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Toulouse-Lautrec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10" dirty="0">
                <a:latin typeface="Arial MT"/>
                <a:cs typeface="Arial MT"/>
              </a:rPr>
              <a:t>propose</a:t>
            </a:r>
            <a:r>
              <a:rPr sz="1000" spc="-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à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ses</a:t>
            </a:r>
            <a:r>
              <a:rPr sz="1000" dirty="0">
                <a:latin typeface="Arial MT"/>
                <a:cs typeface="Arial MT"/>
              </a:rPr>
              <a:t> élèves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seconde</a:t>
            </a:r>
            <a:r>
              <a:rPr sz="1000" spc="27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un</a:t>
            </a:r>
            <a:r>
              <a:rPr sz="1000" spc="27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enseignement</a:t>
            </a:r>
            <a:r>
              <a:rPr sz="1000" spc="27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optionnel 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Management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spc="-15" dirty="0">
                <a:latin typeface="Arial MT"/>
                <a:cs typeface="Arial MT"/>
              </a:rPr>
              <a:t>et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Gestion.</a:t>
            </a:r>
            <a:endParaRPr sz="1000">
              <a:latin typeface="Arial MT"/>
              <a:cs typeface="Arial MT"/>
            </a:endParaRPr>
          </a:p>
          <a:p>
            <a:pPr marL="12700" marR="10795" algn="just">
              <a:lnSpc>
                <a:spcPct val="145300"/>
              </a:lnSpc>
              <a:spcBef>
                <a:spcPts val="409"/>
              </a:spcBef>
            </a:pPr>
            <a:r>
              <a:rPr sz="800" spc="-5" dirty="0">
                <a:latin typeface="Arial MT"/>
                <a:cs typeface="Arial MT"/>
              </a:rPr>
              <a:t>Cette candidature </a:t>
            </a:r>
            <a:r>
              <a:rPr sz="800" spc="-15" dirty="0">
                <a:latin typeface="Arial MT"/>
                <a:cs typeface="Arial MT"/>
              </a:rPr>
              <a:t>est </a:t>
            </a:r>
            <a:r>
              <a:rPr sz="800" spc="-5" dirty="0">
                <a:latin typeface="Arial MT"/>
                <a:cs typeface="Arial MT"/>
              </a:rPr>
              <a:t>compatible </a:t>
            </a:r>
            <a:r>
              <a:rPr sz="800" spc="-15" dirty="0">
                <a:latin typeface="Arial MT"/>
                <a:cs typeface="Arial MT"/>
              </a:rPr>
              <a:t>avec </a:t>
            </a:r>
            <a:r>
              <a:rPr sz="800" spc="-10" dirty="0">
                <a:latin typeface="Arial MT"/>
                <a:cs typeface="Arial MT"/>
              </a:rPr>
              <a:t>d’autres </a:t>
            </a:r>
            <a:r>
              <a:rPr sz="800" spc="-5" dirty="0">
                <a:latin typeface="Arial MT"/>
                <a:cs typeface="Arial MT"/>
              </a:rPr>
              <a:t>candidatures (enseignement </a:t>
            </a:r>
            <a:r>
              <a:rPr sz="800" dirty="0">
                <a:latin typeface="Arial MT"/>
                <a:cs typeface="Arial MT"/>
              </a:rPr>
              <a:t>des TP </a:t>
            </a:r>
            <a:r>
              <a:rPr sz="800" spc="-10" dirty="0">
                <a:latin typeface="Arial MT"/>
                <a:cs typeface="Arial MT"/>
              </a:rPr>
              <a:t>en anglais </a:t>
            </a:r>
            <a:r>
              <a:rPr sz="800" spc="-25" dirty="0">
                <a:latin typeface="Arial MT"/>
                <a:cs typeface="Arial MT"/>
              </a:rPr>
              <a:t>et </a:t>
            </a:r>
            <a:r>
              <a:rPr sz="800" dirty="0">
                <a:latin typeface="Arial MT"/>
                <a:cs typeface="Arial MT"/>
              </a:rPr>
              <a:t>classe </a:t>
            </a:r>
            <a:r>
              <a:rPr sz="800" spc="-5" dirty="0">
                <a:latin typeface="Arial MT"/>
                <a:cs typeface="Arial MT"/>
              </a:rPr>
              <a:t>étoile). Les familles </a:t>
            </a:r>
            <a:r>
              <a:rPr sz="800" dirty="0">
                <a:latin typeface="Arial MT"/>
                <a:cs typeface="Arial MT"/>
              </a:rPr>
              <a:t> </a:t>
            </a:r>
            <a:r>
              <a:rPr sz="800" spc="-10" dirty="0">
                <a:latin typeface="Arial MT"/>
                <a:cs typeface="Arial MT"/>
              </a:rPr>
              <a:t>devront</a:t>
            </a:r>
            <a:r>
              <a:rPr sz="800" spc="65" dirty="0">
                <a:latin typeface="Arial MT"/>
                <a:cs typeface="Arial MT"/>
              </a:rPr>
              <a:t> </a:t>
            </a:r>
            <a:r>
              <a:rPr sz="800" dirty="0">
                <a:latin typeface="Arial MT"/>
                <a:cs typeface="Arial MT"/>
              </a:rPr>
              <a:t>faire</a:t>
            </a:r>
            <a:r>
              <a:rPr sz="800" spc="65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parvenir</a:t>
            </a:r>
            <a:r>
              <a:rPr sz="800" spc="95" dirty="0">
                <a:latin typeface="Arial MT"/>
                <a:cs typeface="Arial MT"/>
              </a:rPr>
              <a:t> </a:t>
            </a:r>
            <a:r>
              <a:rPr sz="800" dirty="0">
                <a:latin typeface="Arial MT"/>
                <a:cs typeface="Arial MT"/>
              </a:rPr>
              <a:t>le</a:t>
            </a:r>
            <a:r>
              <a:rPr sz="800" spc="65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dossier</a:t>
            </a:r>
            <a:r>
              <a:rPr sz="800" spc="95" dirty="0">
                <a:latin typeface="Arial MT"/>
                <a:cs typeface="Arial MT"/>
              </a:rPr>
              <a:t> </a:t>
            </a:r>
            <a:r>
              <a:rPr sz="800" dirty="0">
                <a:latin typeface="Arial MT"/>
                <a:cs typeface="Arial MT"/>
              </a:rPr>
              <a:t>de</a:t>
            </a:r>
            <a:r>
              <a:rPr sz="800" spc="60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candidature</a:t>
            </a:r>
            <a:r>
              <a:rPr sz="800" spc="114" dirty="0">
                <a:latin typeface="Arial MT"/>
                <a:cs typeface="Arial MT"/>
              </a:rPr>
              <a:t> </a:t>
            </a:r>
            <a:r>
              <a:rPr sz="800" b="1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complet</a:t>
            </a:r>
            <a:r>
              <a:rPr sz="800" b="1" u="sng" spc="10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800" spc="-10" dirty="0">
                <a:latin typeface="Arial MT"/>
                <a:cs typeface="Arial MT"/>
              </a:rPr>
              <a:t>au</a:t>
            </a:r>
            <a:r>
              <a:rPr sz="800" spc="90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secrétariat</a:t>
            </a:r>
            <a:r>
              <a:rPr sz="800" spc="95" dirty="0">
                <a:latin typeface="Arial MT"/>
                <a:cs typeface="Arial MT"/>
              </a:rPr>
              <a:t> </a:t>
            </a:r>
            <a:r>
              <a:rPr sz="800" spc="-10" dirty="0">
                <a:latin typeface="Arial MT"/>
                <a:cs typeface="Arial MT"/>
              </a:rPr>
              <a:t>du</a:t>
            </a:r>
            <a:r>
              <a:rPr sz="800" spc="90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Proviseur</a:t>
            </a:r>
            <a:r>
              <a:rPr sz="800" spc="40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:</a:t>
            </a:r>
            <a:r>
              <a:rPr sz="800" spc="90" dirty="0">
                <a:latin typeface="Arial MT"/>
                <a:cs typeface="Arial MT"/>
              </a:rPr>
              <a:t> </a:t>
            </a:r>
            <a:r>
              <a:rPr sz="800" spc="-10" dirty="0">
                <a:latin typeface="Arial MT"/>
                <a:cs typeface="Arial MT"/>
              </a:rPr>
              <a:t>LGT</a:t>
            </a:r>
            <a:r>
              <a:rPr sz="800" spc="90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Toulouse</a:t>
            </a:r>
            <a:r>
              <a:rPr sz="800" spc="65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Lautrec</a:t>
            </a:r>
            <a:r>
              <a:rPr sz="800" spc="100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-</a:t>
            </a:r>
            <a:r>
              <a:rPr sz="800" spc="100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Secrétariat</a:t>
            </a:r>
            <a:r>
              <a:rPr sz="800" spc="70" dirty="0">
                <a:latin typeface="Arial MT"/>
                <a:cs typeface="Arial MT"/>
              </a:rPr>
              <a:t> </a:t>
            </a:r>
            <a:r>
              <a:rPr sz="800" spc="10" dirty="0">
                <a:latin typeface="Arial MT"/>
                <a:cs typeface="Arial MT"/>
              </a:rPr>
              <a:t>du</a:t>
            </a:r>
            <a:endParaRPr sz="8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06009" y="9226041"/>
            <a:ext cx="1445895" cy="1193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05"/>
              </a:lnSpc>
            </a:pPr>
            <a:r>
              <a:rPr sz="800" b="1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avant</a:t>
            </a:r>
            <a:r>
              <a:rPr sz="800" b="1" u="sng" spc="19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800" b="1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le</a:t>
            </a:r>
            <a:r>
              <a:rPr sz="800" b="1" u="sng" spc="19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800" b="1" u="sng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Lundi</a:t>
            </a:r>
            <a:r>
              <a:rPr sz="800" b="1" u="sng" spc="19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800" b="1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10</a:t>
            </a:r>
            <a:r>
              <a:rPr sz="800" b="1" u="sng" spc="18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800" b="1" u="sng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Juin</a:t>
            </a:r>
            <a:r>
              <a:rPr sz="800" b="1" u="sng" spc="17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8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2024</a:t>
            </a:r>
            <a:endParaRPr sz="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49781" y="9151213"/>
            <a:ext cx="5784850" cy="37909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  <a:tabLst>
                <a:tab pos="5144135" algn="l"/>
              </a:tabLst>
            </a:pPr>
            <a:r>
              <a:rPr sz="800" spc="-5" dirty="0">
                <a:latin typeface="Arial MT"/>
                <a:cs typeface="Arial MT"/>
              </a:rPr>
              <a:t>Proviseur</a:t>
            </a:r>
            <a:r>
              <a:rPr sz="800" spc="200" dirty="0">
                <a:latin typeface="Arial MT"/>
                <a:cs typeface="Arial MT"/>
              </a:rPr>
              <a:t> </a:t>
            </a:r>
            <a:r>
              <a:rPr sz="800" dirty="0">
                <a:latin typeface="Arial MT"/>
                <a:cs typeface="Arial MT"/>
              </a:rPr>
              <a:t>64</a:t>
            </a:r>
            <a:r>
              <a:rPr sz="800" spc="190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Boulevard</a:t>
            </a:r>
            <a:r>
              <a:rPr sz="800" spc="185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Pierre</a:t>
            </a:r>
            <a:r>
              <a:rPr sz="800" spc="190" dirty="0">
                <a:latin typeface="Arial MT"/>
                <a:cs typeface="Arial MT"/>
              </a:rPr>
              <a:t> </a:t>
            </a:r>
            <a:r>
              <a:rPr sz="800" dirty="0">
                <a:latin typeface="Arial MT"/>
                <a:cs typeface="Arial MT"/>
              </a:rPr>
              <a:t>Curie</a:t>
            </a:r>
            <a:r>
              <a:rPr sz="800" spc="185" dirty="0">
                <a:latin typeface="Arial MT"/>
                <a:cs typeface="Arial MT"/>
              </a:rPr>
              <a:t> </a:t>
            </a:r>
            <a:r>
              <a:rPr sz="800" spc="-10" dirty="0">
                <a:latin typeface="Arial MT"/>
                <a:cs typeface="Arial MT"/>
              </a:rPr>
              <a:t>BP</a:t>
            </a:r>
            <a:r>
              <a:rPr sz="800" spc="225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22156</a:t>
            </a:r>
            <a:r>
              <a:rPr sz="800" spc="190" dirty="0">
                <a:latin typeface="Arial MT"/>
                <a:cs typeface="Arial MT"/>
              </a:rPr>
              <a:t> </a:t>
            </a:r>
            <a:r>
              <a:rPr sz="800" dirty="0">
                <a:latin typeface="Arial MT"/>
                <a:cs typeface="Arial MT"/>
              </a:rPr>
              <a:t>31020</a:t>
            </a:r>
            <a:r>
              <a:rPr sz="800" spc="185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TOULOUSE</a:t>
            </a:r>
            <a:r>
              <a:rPr sz="800" spc="200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Cedex2	</a:t>
            </a:r>
            <a:r>
              <a:rPr sz="800" spc="-10" dirty="0">
                <a:latin typeface="Arial MT"/>
                <a:cs typeface="Arial MT"/>
              </a:rPr>
              <a:t>ou</a:t>
            </a:r>
            <a:r>
              <a:rPr sz="800" spc="175" dirty="0">
                <a:latin typeface="Arial MT"/>
                <a:cs typeface="Arial MT"/>
              </a:rPr>
              <a:t> </a:t>
            </a:r>
            <a:r>
              <a:rPr sz="800" spc="-15" dirty="0">
                <a:latin typeface="Arial MT"/>
                <a:cs typeface="Arial MT"/>
              </a:rPr>
              <a:t>par</a:t>
            </a:r>
            <a:r>
              <a:rPr sz="800" spc="190" dirty="0">
                <a:latin typeface="Arial MT"/>
                <a:cs typeface="Arial MT"/>
              </a:rPr>
              <a:t> </a:t>
            </a:r>
            <a:r>
              <a:rPr sz="800" spc="-10" dirty="0">
                <a:latin typeface="Arial MT"/>
                <a:cs typeface="Arial MT"/>
              </a:rPr>
              <a:t>mail</a:t>
            </a:r>
            <a:r>
              <a:rPr sz="800" spc="175" dirty="0">
                <a:latin typeface="Arial MT"/>
                <a:cs typeface="Arial MT"/>
              </a:rPr>
              <a:t> </a:t>
            </a:r>
            <a:r>
              <a:rPr sz="800" spc="-5" dirty="0">
                <a:latin typeface="Arial MT"/>
                <a:cs typeface="Arial MT"/>
              </a:rPr>
              <a:t>:</a:t>
            </a:r>
            <a:endParaRPr sz="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800" b="1" spc="-5" dirty="0">
                <a:latin typeface="Arial"/>
                <a:cs typeface="Arial"/>
                <a:hlinkClick r:id="rId2"/>
              </a:rPr>
              <a:t>0311586f@ac-toulouse.fr</a:t>
            </a:r>
            <a:r>
              <a:rPr sz="800" spc="-5" dirty="0">
                <a:latin typeface="Arial MT"/>
                <a:cs typeface="Arial MT"/>
                <a:hlinkClick r:id="rId2"/>
              </a:rPr>
              <a:t>.</a:t>
            </a:r>
            <a:endParaRPr sz="8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8947" y="2559481"/>
            <a:ext cx="918844" cy="1092200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448309">
              <a:lnSpc>
                <a:spcPct val="100000"/>
              </a:lnSpc>
              <a:spcBef>
                <a:spcPts val="195"/>
              </a:spcBef>
            </a:pPr>
            <a:r>
              <a:rPr sz="800" spc="-85" dirty="0">
                <a:latin typeface="Arial MT"/>
                <a:cs typeface="Arial MT"/>
              </a:rPr>
              <a:t>EC/SK/2024</a:t>
            </a:r>
            <a:endParaRPr sz="800">
              <a:latin typeface="Arial MT"/>
              <a:cs typeface="Arial MT"/>
            </a:endParaRPr>
          </a:p>
          <a:p>
            <a:pPr marL="12700" marR="5080" indent="271145" algn="r">
              <a:lnSpc>
                <a:spcPct val="110000"/>
              </a:lnSpc>
            </a:pPr>
            <a:r>
              <a:rPr sz="800" spc="-105" dirty="0">
                <a:latin typeface="Arial MT"/>
                <a:cs typeface="Arial MT"/>
              </a:rPr>
              <a:t>A</a:t>
            </a:r>
            <a:r>
              <a:rPr sz="800" spc="-40" dirty="0">
                <a:latin typeface="Arial MT"/>
                <a:cs typeface="Arial MT"/>
              </a:rPr>
              <a:t>f</a:t>
            </a:r>
            <a:r>
              <a:rPr sz="800" spc="-35" dirty="0">
                <a:latin typeface="Arial MT"/>
                <a:cs typeface="Arial MT"/>
              </a:rPr>
              <a:t>f</a:t>
            </a:r>
            <a:r>
              <a:rPr sz="800" spc="-65" dirty="0">
                <a:latin typeface="Arial MT"/>
                <a:cs typeface="Arial MT"/>
              </a:rPr>
              <a:t>aire</a:t>
            </a:r>
            <a:r>
              <a:rPr sz="800" spc="-35" dirty="0">
                <a:latin typeface="Arial MT"/>
                <a:cs typeface="Arial MT"/>
              </a:rPr>
              <a:t> </a:t>
            </a:r>
            <a:r>
              <a:rPr sz="800" spc="-70" dirty="0">
                <a:latin typeface="Arial MT"/>
                <a:cs typeface="Arial MT"/>
              </a:rPr>
              <a:t>s</a:t>
            </a:r>
            <a:r>
              <a:rPr sz="800" spc="-60" dirty="0">
                <a:latin typeface="Arial MT"/>
                <a:cs typeface="Arial MT"/>
              </a:rPr>
              <a:t>ui</a:t>
            </a:r>
            <a:r>
              <a:rPr sz="800" spc="-75" dirty="0">
                <a:latin typeface="Arial MT"/>
                <a:cs typeface="Arial MT"/>
              </a:rPr>
              <a:t>v</a:t>
            </a:r>
            <a:r>
              <a:rPr sz="800" spc="-40" dirty="0">
                <a:latin typeface="Arial MT"/>
                <a:cs typeface="Arial MT"/>
              </a:rPr>
              <a:t>i</a:t>
            </a:r>
            <a:r>
              <a:rPr sz="800" spc="-85" dirty="0">
                <a:latin typeface="Arial MT"/>
                <a:cs typeface="Arial MT"/>
              </a:rPr>
              <a:t>e</a:t>
            </a:r>
            <a:r>
              <a:rPr sz="800" spc="-35" dirty="0">
                <a:latin typeface="Arial MT"/>
                <a:cs typeface="Arial MT"/>
              </a:rPr>
              <a:t> </a:t>
            </a:r>
            <a:r>
              <a:rPr sz="800" spc="-70" dirty="0">
                <a:latin typeface="Arial MT"/>
                <a:cs typeface="Arial MT"/>
              </a:rPr>
              <a:t>par  S</a:t>
            </a:r>
            <a:r>
              <a:rPr sz="800" spc="-90" dirty="0">
                <a:latin typeface="Arial MT"/>
                <a:cs typeface="Arial MT"/>
              </a:rPr>
              <a:t>e</a:t>
            </a:r>
            <a:r>
              <a:rPr sz="800" spc="-70" dirty="0">
                <a:latin typeface="Arial MT"/>
                <a:cs typeface="Arial MT"/>
              </a:rPr>
              <a:t>cré</a:t>
            </a:r>
            <a:r>
              <a:rPr sz="800" spc="-40" dirty="0">
                <a:latin typeface="Arial MT"/>
                <a:cs typeface="Arial MT"/>
              </a:rPr>
              <a:t>t</a:t>
            </a:r>
            <a:r>
              <a:rPr sz="800" spc="-60" dirty="0">
                <a:latin typeface="Arial MT"/>
                <a:cs typeface="Arial MT"/>
              </a:rPr>
              <a:t>ari</a:t>
            </a:r>
            <a:r>
              <a:rPr sz="800" spc="-90" dirty="0">
                <a:latin typeface="Arial MT"/>
                <a:cs typeface="Arial MT"/>
              </a:rPr>
              <a:t>a</a:t>
            </a:r>
            <a:r>
              <a:rPr sz="800" spc="-45" dirty="0">
                <a:latin typeface="Arial MT"/>
                <a:cs typeface="Arial MT"/>
              </a:rPr>
              <a:t>t</a:t>
            </a:r>
            <a:r>
              <a:rPr sz="800" spc="-25" dirty="0">
                <a:latin typeface="Arial MT"/>
                <a:cs typeface="Arial MT"/>
              </a:rPr>
              <a:t> </a:t>
            </a:r>
            <a:r>
              <a:rPr sz="800" spc="-90" dirty="0">
                <a:latin typeface="Arial MT"/>
                <a:cs typeface="Arial MT"/>
              </a:rPr>
              <a:t>d</a:t>
            </a:r>
            <a:r>
              <a:rPr sz="800" spc="-85" dirty="0">
                <a:latin typeface="Arial MT"/>
                <a:cs typeface="Arial MT"/>
              </a:rPr>
              <a:t>u</a:t>
            </a:r>
            <a:r>
              <a:rPr sz="800" spc="-35" dirty="0">
                <a:latin typeface="Arial MT"/>
                <a:cs typeface="Arial MT"/>
              </a:rPr>
              <a:t> </a:t>
            </a:r>
            <a:r>
              <a:rPr sz="800" spc="-80" dirty="0">
                <a:latin typeface="Arial MT"/>
                <a:cs typeface="Arial MT"/>
              </a:rPr>
              <a:t>Pr</a:t>
            </a:r>
            <a:r>
              <a:rPr sz="800" spc="-90" dirty="0">
                <a:latin typeface="Arial MT"/>
                <a:cs typeface="Arial MT"/>
              </a:rPr>
              <a:t>o</a:t>
            </a:r>
            <a:r>
              <a:rPr sz="800" spc="-70" dirty="0">
                <a:latin typeface="Arial MT"/>
                <a:cs typeface="Arial MT"/>
              </a:rPr>
              <a:t>v</a:t>
            </a:r>
            <a:r>
              <a:rPr sz="800" spc="-40" dirty="0">
                <a:latin typeface="Arial MT"/>
                <a:cs typeface="Arial MT"/>
              </a:rPr>
              <a:t>i</a:t>
            </a:r>
            <a:r>
              <a:rPr sz="800" spc="-70" dirty="0">
                <a:latin typeface="Arial MT"/>
                <a:cs typeface="Arial MT"/>
              </a:rPr>
              <a:t>s</a:t>
            </a:r>
            <a:r>
              <a:rPr sz="800" spc="-75" dirty="0">
                <a:latin typeface="Arial MT"/>
                <a:cs typeface="Arial MT"/>
              </a:rPr>
              <a:t>eur</a:t>
            </a:r>
            <a:endParaRPr sz="800">
              <a:latin typeface="Arial MT"/>
              <a:cs typeface="Arial MT"/>
            </a:endParaRPr>
          </a:p>
          <a:p>
            <a:pPr marL="351155" marR="5080" indent="161290" algn="r">
              <a:lnSpc>
                <a:spcPts val="1060"/>
              </a:lnSpc>
              <a:spcBef>
                <a:spcPts val="25"/>
              </a:spcBef>
            </a:pPr>
            <a:r>
              <a:rPr sz="800" spc="-85" dirty="0">
                <a:latin typeface="Arial MT"/>
                <a:cs typeface="Arial MT"/>
              </a:rPr>
              <a:t>T</a:t>
            </a:r>
            <a:r>
              <a:rPr sz="800" spc="-60" dirty="0">
                <a:latin typeface="Arial MT"/>
                <a:cs typeface="Arial MT"/>
              </a:rPr>
              <a:t>él</a:t>
            </a:r>
            <a:r>
              <a:rPr sz="800" spc="-90" dirty="0">
                <a:latin typeface="Arial MT"/>
                <a:cs typeface="Arial MT"/>
              </a:rPr>
              <a:t>é</a:t>
            </a:r>
            <a:r>
              <a:rPr sz="800" spc="-85" dirty="0">
                <a:latin typeface="Arial MT"/>
                <a:cs typeface="Arial MT"/>
              </a:rPr>
              <a:t>ph</a:t>
            </a:r>
            <a:r>
              <a:rPr sz="800" spc="-90" dirty="0">
                <a:latin typeface="Arial MT"/>
                <a:cs typeface="Arial MT"/>
              </a:rPr>
              <a:t>o</a:t>
            </a:r>
            <a:r>
              <a:rPr sz="800" spc="-65" dirty="0">
                <a:latin typeface="Arial MT"/>
                <a:cs typeface="Arial MT"/>
              </a:rPr>
              <a:t>ne  </a:t>
            </a:r>
            <a:r>
              <a:rPr sz="800" spc="-90" dirty="0">
                <a:latin typeface="Arial MT"/>
                <a:cs typeface="Arial MT"/>
              </a:rPr>
              <a:t>05</a:t>
            </a:r>
            <a:r>
              <a:rPr sz="800" spc="-35" dirty="0">
                <a:latin typeface="Arial MT"/>
                <a:cs typeface="Arial MT"/>
              </a:rPr>
              <a:t>.</a:t>
            </a:r>
            <a:r>
              <a:rPr sz="800" spc="-85" dirty="0">
                <a:latin typeface="Arial MT"/>
                <a:cs typeface="Arial MT"/>
              </a:rPr>
              <a:t>34</a:t>
            </a:r>
            <a:r>
              <a:rPr sz="800" spc="-40" dirty="0">
                <a:latin typeface="Arial MT"/>
                <a:cs typeface="Arial MT"/>
              </a:rPr>
              <a:t>.</a:t>
            </a:r>
            <a:r>
              <a:rPr sz="800" spc="-85" dirty="0">
                <a:latin typeface="Arial MT"/>
                <a:cs typeface="Arial MT"/>
              </a:rPr>
              <a:t>40</a:t>
            </a:r>
            <a:r>
              <a:rPr sz="800" spc="-40" dirty="0">
                <a:latin typeface="Arial MT"/>
                <a:cs typeface="Arial MT"/>
              </a:rPr>
              <a:t>.</a:t>
            </a:r>
            <a:r>
              <a:rPr sz="800" spc="-85" dirty="0">
                <a:latin typeface="Arial MT"/>
                <a:cs typeface="Arial MT"/>
              </a:rPr>
              <a:t>12</a:t>
            </a:r>
            <a:r>
              <a:rPr sz="800" spc="-40" dirty="0">
                <a:latin typeface="Arial MT"/>
                <a:cs typeface="Arial MT"/>
              </a:rPr>
              <a:t>.</a:t>
            </a:r>
            <a:r>
              <a:rPr sz="800" spc="-85" dirty="0">
                <a:latin typeface="Arial MT"/>
                <a:cs typeface="Arial MT"/>
              </a:rPr>
              <a:t>20</a:t>
            </a:r>
            <a:endParaRPr sz="800">
              <a:latin typeface="Arial MT"/>
              <a:cs typeface="Arial MT"/>
            </a:endParaRPr>
          </a:p>
          <a:p>
            <a:pPr marR="6350" algn="r">
              <a:lnSpc>
                <a:spcPct val="100000"/>
              </a:lnSpc>
              <a:spcBef>
                <a:spcPts val="40"/>
              </a:spcBef>
            </a:pPr>
            <a:r>
              <a:rPr sz="800" spc="-70" dirty="0">
                <a:latin typeface="Arial MT"/>
                <a:cs typeface="Arial MT"/>
              </a:rPr>
              <a:t>Mél.</a:t>
            </a:r>
            <a:endParaRPr sz="800">
              <a:latin typeface="Arial MT"/>
              <a:cs typeface="Arial MT"/>
            </a:endParaRPr>
          </a:p>
          <a:p>
            <a:pPr marR="9525" algn="r">
              <a:lnSpc>
                <a:spcPct val="100000"/>
              </a:lnSpc>
              <a:spcBef>
                <a:spcPts val="95"/>
              </a:spcBef>
            </a:pPr>
            <a:r>
              <a:rPr sz="800" spc="-85" dirty="0">
                <a:latin typeface="Arial MT"/>
                <a:cs typeface="Arial MT"/>
              </a:rPr>
              <a:t>0311586f</a:t>
            </a:r>
            <a:endParaRPr sz="80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75"/>
              </a:spcBef>
            </a:pPr>
            <a:r>
              <a:rPr sz="800" spc="-70" dirty="0">
                <a:latin typeface="Arial MT"/>
                <a:cs typeface="Arial MT"/>
              </a:rPr>
              <a:t>@ac-toulouse.fr</a:t>
            </a:r>
            <a:endParaRPr sz="8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6036" y="3760774"/>
            <a:ext cx="744220" cy="2940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540">
              <a:lnSpc>
                <a:spcPct val="110000"/>
              </a:lnSpc>
              <a:spcBef>
                <a:spcPts val="100"/>
              </a:spcBef>
            </a:pPr>
            <a:r>
              <a:rPr sz="800" b="1" spc="-90" dirty="0">
                <a:latin typeface="Arial"/>
                <a:cs typeface="Arial"/>
              </a:rPr>
              <a:t>6</a:t>
            </a:r>
            <a:r>
              <a:rPr sz="800" b="1" spc="-85" dirty="0">
                <a:latin typeface="Arial"/>
                <a:cs typeface="Arial"/>
              </a:rPr>
              <a:t>4</a:t>
            </a:r>
            <a:r>
              <a:rPr sz="800" b="1" spc="-35" dirty="0">
                <a:latin typeface="Arial"/>
                <a:cs typeface="Arial"/>
              </a:rPr>
              <a:t> </a:t>
            </a:r>
            <a:r>
              <a:rPr sz="800" b="1" spc="-85" dirty="0">
                <a:latin typeface="Arial"/>
                <a:cs typeface="Arial"/>
              </a:rPr>
              <a:t>b</a:t>
            </a:r>
            <a:r>
              <a:rPr sz="800" b="1" spc="-95" dirty="0">
                <a:latin typeface="Arial"/>
                <a:cs typeface="Arial"/>
              </a:rPr>
              <a:t>d</a:t>
            </a:r>
            <a:r>
              <a:rPr sz="800" b="1" spc="-25" dirty="0">
                <a:latin typeface="Arial"/>
                <a:cs typeface="Arial"/>
              </a:rPr>
              <a:t> </a:t>
            </a:r>
            <a:r>
              <a:rPr sz="800" b="1" spc="-105" dirty="0">
                <a:latin typeface="Arial"/>
                <a:cs typeface="Arial"/>
              </a:rPr>
              <a:t>P</a:t>
            </a:r>
            <a:r>
              <a:rPr sz="800" b="1" spc="-40" dirty="0">
                <a:latin typeface="Arial"/>
                <a:cs typeface="Arial"/>
              </a:rPr>
              <a:t>i</a:t>
            </a:r>
            <a:r>
              <a:rPr sz="800" b="1" spc="-85" dirty="0">
                <a:latin typeface="Arial"/>
                <a:cs typeface="Arial"/>
              </a:rPr>
              <a:t>e</a:t>
            </a:r>
            <a:r>
              <a:rPr sz="800" b="1" spc="-75" dirty="0">
                <a:latin typeface="Arial"/>
                <a:cs typeface="Arial"/>
              </a:rPr>
              <a:t>r</a:t>
            </a:r>
            <a:r>
              <a:rPr sz="800" b="1" spc="-50" dirty="0">
                <a:latin typeface="Arial"/>
                <a:cs typeface="Arial"/>
              </a:rPr>
              <a:t>r</a:t>
            </a:r>
            <a:r>
              <a:rPr sz="800" b="1" spc="-85" dirty="0">
                <a:latin typeface="Arial"/>
                <a:cs typeface="Arial"/>
              </a:rPr>
              <a:t>e</a:t>
            </a:r>
            <a:r>
              <a:rPr sz="800" b="1" spc="-35" dirty="0">
                <a:latin typeface="Arial"/>
                <a:cs typeface="Arial"/>
              </a:rPr>
              <a:t> </a:t>
            </a:r>
            <a:r>
              <a:rPr sz="800" b="1" spc="-125" dirty="0">
                <a:latin typeface="Arial"/>
                <a:cs typeface="Arial"/>
              </a:rPr>
              <a:t>C</a:t>
            </a:r>
            <a:r>
              <a:rPr sz="800" b="1" spc="-85" dirty="0">
                <a:latin typeface="Arial"/>
                <a:cs typeface="Arial"/>
              </a:rPr>
              <a:t>u</a:t>
            </a:r>
            <a:r>
              <a:rPr sz="800" b="1" spc="-50" dirty="0">
                <a:latin typeface="Arial"/>
                <a:cs typeface="Arial"/>
              </a:rPr>
              <a:t>r</a:t>
            </a:r>
            <a:r>
              <a:rPr sz="800" b="1" spc="-35" dirty="0">
                <a:latin typeface="Arial"/>
                <a:cs typeface="Arial"/>
              </a:rPr>
              <a:t>i</a:t>
            </a:r>
            <a:r>
              <a:rPr sz="800" b="1" spc="-70" dirty="0">
                <a:latin typeface="Arial"/>
                <a:cs typeface="Arial"/>
              </a:rPr>
              <a:t>e  31</a:t>
            </a:r>
            <a:r>
              <a:rPr sz="800" b="1" spc="-90" dirty="0">
                <a:latin typeface="Arial"/>
                <a:cs typeface="Arial"/>
              </a:rPr>
              <a:t>02</a:t>
            </a:r>
            <a:r>
              <a:rPr sz="800" b="1" spc="-85" dirty="0">
                <a:latin typeface="Arial"/>
                <a:cs typeface="Arial"/>
              </a:rPr>
              <a:t>0</a:t>
            </a:r>
            <a:r>
              <a:rPr sz="800" b="1" spc="-35" dirty="0">
                <a:latin typeface="Arial"/>
                <a:cs typeface="Arial"/>
              </a:rPr>
              <a:t> </a:t>
            </a:r>
            <a:r>
              <a:rPr sz="800" b="1" spc="-85" dirty="0">
                <a:latin typeface="Arial"/>
                <a:cs typeface="Arial"/>
              </a:rPr>
              <a:t>T</a:t>
            </a:r>
            <a:r>
              <a:rPr sz="800" b="1" spc="-125" dirty="0">
                <a:latin typeface="Arial"/>
                <a:cs typeface="Arial"/>
              </a:rPr>
              <a:t>O</a:t>
            </a:r>
            <a:r>
              <a:rPr sz="800" b="1" spc="-105" dirty="0">
                <a:latin typeface="Arial"/>
                <a:cs typeface="Arial"/>
              </a:rPr>
              <a:t>U</a:t>
            </a:r>
            <a:r>
              <a:rPr sz="800" b="1" spc="-85" dirty="0">
                <a:latin typeface="Arial"/>
                <a:cs typeface="Arial"/>
              </a:rPr>
              <a:t>L</a:t>
            </a:r>
            <a:r>
              <a:rPr sz="800" b="1" spc="-125" dirty="0">
                <a:latin typeface="Arial"/>
                <a:cs typeface="Arial"/>
              </a:rPr>
              <a:t>O</a:t>
            </a:r>
            <a:r>
              <a:rPr sz="800" b="1" spc="-105" dirty="0">
                <a:latin typeface="Arial"/>
                <a:cs typeface="Arial"/>
              </a:rPr>
              <a:t>USE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4224" y="368934"/>
            <a:ext cx="1568375" cy="14614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49781" y="1572894"/>
            <a:ext cx="5379720" cy="6184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24180">
              <a:lnSpc>
                <a:spcPct val="100000"/>
              </a:lnSpc>
              <a:spcBef>
                <a:spcPts val="105"/>
              </a:spcBef>
            </a:pPr>
            <a:r>
              <a:rPr sz="1000" b="1" spc="-5" dirty="0">
                <a:latin typeface="Arial"/>
                <a:cs typeface="Arial"/>
              </a:rPr>
              <a:t>CANDIDATURE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sz="1000" b="1" spc="5" dirty="0">
                <a:latin typeface="Arial"/>
                <a:cs typeface="Arial"/>
              </a:rPr>
              <a:t>A</a:t>
            </a:r>
            <a:r>
              <a:rPr sz="1000" b="1" spc="-20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L’ENSEIGNEMENT</a:t>
            </a:r>
            <a:r>
              <a:rPr sz="1000" b="1" spc="15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OPTIONNEL</a:t>
            </a:r>
            <a:r>
              <a:rPr sz="1000" b="1" spc="-20" dirty="0">
                <a:latin typeface="Arial"/>
                <a:cs typeface="Arial"/>
              </a:rPr>
              <a:t> </a:t>
            </a:r>
            <a:r>
              <a:rPr sz="1000" b="1" spc="5" dirty="0">
                <a:latin typeface="Arial"/>
                <a:cs typeface="Arial"/>
              </a:rPr>
              <a:t>M</a:t>
            </a:r>
            <a:r>
              <a:rPr sz="1000" b="1" spc="15" dirty="0">
                <a:latin typeface="Arial"/>
                <a:cs typeface="Arial"/>
              </a:rPr>
              <a:t> </a:t>
            </a:r>
            <a:r>
              <a:rPr sz="1000" b="1" spc="-10" dirty="0">
                <a:latin typeface="Arial"/>
                <a:cs typeface="Arial"/>
              </a:rPr>
              <a:t>.G</a:t>
            </a:r>
            <a:r>
              <a:rPr sz="1000" b="1" spc="20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(Management</a:t>
            </a:r>
            <a:r>
              <a:rPr sz="1000" b="1" spc="15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et</a:t>
            </a:r>
            <a:r>
              <a:rPr sz="1000" b="1" spc="-10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Gestion)</a:t>
            </a:r>
            <a:r>
              <a:rPr sz="1000" b="1" spc="25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: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Arial MT"/>
                <a:cs typeface="Arial MT"/>
              </a:rPr>
              <a:t>Nom</a:t>
            </a:r>
            <a:r>
              <a:rPr sz="1000" spc="5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l’élève</a:t>
            </a:r>
            <a:r>
              <a:rPr sz="1000" spc="-5" dirty="0">
                <a:latin typeface="Arial MT"/>
                <a:cs typeface="Arial MT"/>
              </a:rPr>
              <a:t> :……………………………………………………………………………..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49781" y="2165425"/>
            <a:ext cx="470534" cy="4648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44000"/>
              </a:lnSpc>
              <a:spcBef>
                <a:spcPts val="95"/>
              </a:spcBef>
            </a:pPr>
            <a:r>
              <a:rPr sz="1000" dirty="0">
                <a:latin typeface="Arial MT"/>
                <a:cs typeface="Arial MT"/>
              </a:rPr>
              <a:t>Pr</a:t>
            </a:r>
            <a:r>
              <a:rPr sz="1000" spc="-10" dirty="0">
                <a:latin typeface="Arial MT"/>
                <a:cs typeface="Arial MT"/>
              </a:rPr>
              <a:t>éno</a:t>
            </a:r>
            <a:r>
              <a:rPr sz="1000" dirty="0">
                <a:latin typeface="Arial MT"/>
                <a:cs typeface="Arial MT"/>
              </a:rPr>
              <a:t>m  </a:t>
            </a:r>
            <a:r>
              <a:rPr sz="1000" spc="-5" dirty="0">
                <a:latin typeface="Arial MT"/>
                <a:cs typeface="Arial MT"/>
              </a:rPr>
              <a:t>Co</a:t>
            </a:r>
            <a:r>
              <a:rPr sz="1000" spc="15" dirty="0">
                <a:latin typeface="Arial MT"/>
                <a:cs typeface="Arial MT"/>
              </a:rPr>
              <a:t>ll</a:t>
            </a:r>
            <a:r>
              <a:rPr sz="1000" spc="-10" dirty="0">
                <a:latin typeface="Arial MT"/>
                <a:cs typeface="Arial MT"/>
              </a:rPr>
              <a:t>èg</a:t>
            </a:r>
            <a:r>
              <a:rPr sz="1000" dirty="0">
                <a:latin typeface="Arial MT"/>
                <a:cs typeface="Arial MT"/>
              </a:rPr>
              <a:t>e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18741" y="2165425"/>
            <a:ext cx="3816985" cy="46482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sz="1000" spc="5" dirty="0">
                <a:latin typeface="Arial MT"/>
                <a:cs typeface="Arial MT"/>
              </a:rPr>
              <a:t>:…</a:t>
            </a:r>
            <a:r>
              <a:rPr sz="1000" spc="-20" dirty="0">
                <a:latin typeface="Arial MT"/>
                <a:cs typeface="Arial MT"/>
              </a:rPr>
              <a:t>…</a:t>
            </a:r>
            <a:r>
              <a:rPr sz="1000" spc="5" dirty="0">
                <a:latin typeface="Arial MT"/>
                <a:cs typeface="Arial MT"/>
              </a:rPr>
              <a:t>……</a:t>
            </a:r>
            <a:r>
              <a:rPr sz="1000" spc="-20" dirty="0">
                <a:latin typeface="Arial MT"/>
                <a:cs typeface="Arial MT"/>
              </a:rPr>
              <a:t>…</a:t>
            </a:r>
            <a:r>
              <a:rPr sz="1000" spc="5" dirty="0">
                <a:latin typeface="Arial MT"/>
                <a:cs typeface="Arial MT"/>
              </a:rPr>
              <a:t>……</a:t>
            </a:r>
            <a:r>
              <a:rPr sz="1000" spc="-20" dirty="0">
                <a:latin typeface="Arial MT"/>
                <a:cs typeface="Arial MT"/>
              </a:rPr>
              <a:t>…</a:t>
            </a:r>
            <a:r>
              <a:rPr sz="1000" spc="5" dirty="0">
                <a:latin typeface="Arial MT"/>
                <a:cs typeface="Arial MT"/>
              </a:rPr>
              <a:t>……</a:t>
            </a:r>
            <a:r>
              <a:rPr sz="1000" spc="-20" dirty="0">
                <a:latin typeface="Arial MT"/>
                <a:cs typeface="Arial MT"/>
              </a:rPr>
              <a:t>…</a:t>
            </a:r>
            <a:r>
              <a:rPr sz="1000" spc="5" dirty="0">
                <a:latin typeface="Arial MT"/>
                <a:cs typeface="Arial MT"/>
              </a:rPr>
              <a:t>……</a:t>
            </a:r>
            <a:r>
              <a:rPr sz="1000" spc="-20" dirty="0">
                <a:latin typeface="Arial MT"/>
                <a:cs typeface="Arial MT"/>
              </a:rPr>
              <a:t>…</a:t>
            </a:r>
            <a:r>
              <a:rPr sz="1000" spc="5" dirty="0">
                <a:latin typeface="Arial MT"/>
                <a:cs typeface="Arial MT"/>
              </a:rPr>
              <a:t>……</a:t>
            </a:r>
            <a:r>
              <a:rPr sz="1000" spc="-20" dirty="0">
                <a:latin typeface="Arial MT"/>
                <a:cs typeface="Arial MT"/>
              </a:rPr>
              <a:t>…</a:t>
            </a:r>
            <a:r>
              <a:rPr sz="1000" spc="5" dirty="0">
                <a:latin typeface="Arial MT"/>
                <a:cs typeface="Arial MT"/>
              </a:rPr>
              <a:t>………</a:t>
            </a:r>
            <a:r>
              <a:rPr sz="1000" spc="-15" dirty="0">
                <a:latin typeface="Arial MT"/>
                <a:cs typeface="Arial MT"/>
              </a:rPr>
              <a:t>…</a:t>
            </a:r>
            <a:r>
              <a:rPr sz="1000" spc="5" dirty="0">
                <a:latin typeface="Arial MT"/>
                <a:cs typeface="Arial MT"/>
              </a:rPr>
              <a:t>……</a:t>
            </a:r>
            <a:r>
              <a:rPr sz="1000" spc="-20" dirty="0">
                <a:latin typeface="Arial MT"/>
                <a:cs typeface="Arial MT"/>
              </a:rPr>
              <a:t>…</a:t>
            </a:r>
            <a:r>
              <a:rPr sz="1000" spc="5" dirty="0">
                <a:latin typeface="Arial MT"/>
                <a:cs typeface="Arial MT"/>
              </a:rPr>
              <a:t>……</a:t>
            </a:r>
            <a:r>
              <a:rPr sz="1000" spc="-20" dirty="0">
                <a:latin typeface="Arial MT"/>
                <a:cs typeface="Arial MT"/>
              </a:rPr>
              <a:t>…</a:t>
            </a:r>
            <a:r>
              <a:rPr sz="1000" spc="5" dirty="0">
                <a:latin typeface="Arial MT"/>
                <a:cs typeface="Arial MT"/>
              </a:rPr>
              <a:t>…</a:t>
            </a:r>
            <a:r>
              <a:rPr sz="1000" spc="-20" dirty="0">
                <a:latin typeface="Arial MT"/>
                <a:cs typeface="Arial MT"/>
              </a:rPr>
              <a:t>…</a:t>
            </a:r>
            <a:r>
              <a:rPr sz="1000" spc="5" dirty="0">
                <a:latin typeface="Arial MT"/>
                <a:cs typeface="Arial MT"/>
              </a:rPr>
              <a:t>.</a:t>
            </a:r>
            <a:r>
              <a:rPr sz="1000" dirty="0">
                <a:latin typeface="Arial MT"/>
                <a:cs typeface="Arial MT"/>
              </a:rPr>
              <a:t>.</a:t>
            </a:r>
            <a:endParaRPr sz="1000">
              <a:latin typeface="Arial MT"/>
              <a:cs typeface="Arial MT"/>
            </a:endParaRPr>
          </a:p>
          <a:p>
            <a:pPr marL="33020">
              <a:lnSpc>
                <a:spcPct val="100000"/>
              </a:lnSpc>
              <a:spcBef>
                <a:spcPts val="530"/>
              </a:spcBef>
            </a:pPr>
            <a:r>
              <a:rPr sz="1000" dirty="0">
                <a:latin typeface="Arial MT"/>
                <a:cs typeface="Arial MT"/>
              </a:rPr>
              <a:t>:…………………………………………………………………………….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8436" y="2670428"/>
            <a:ext cx="5332730" cy="3994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13740">
              <a:lnSpc>
                <a:spcPts val="1070"/>
              </a:lnSpc>
              <a:spcBef>
                <a:spcPts val="105"/>
              </a:spcBef>
            </a:pPr>
            <a:r>
              <a:rPr sz="1000" spc="-5" dirty="0">
                <a:latin typeface="Arial MT"/>
                <a:cs typeface="Arial MT"/>
              </a:rPr>
              <a:t>Téléphone représentant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légal fixe </a:t>
            </a:r>
            <a:r>
              <a:rPr sz="1000" spc="-5" dirty="0">
                <a:latin typeface="Arial MT"/>
                <a:cs typeface="Arial MT"/>
              </a:rPr>
              <a:t>et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portable</a:t>
            </a:r>
            <a:r>
              <a:rPr sz="1000" spc="-2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: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………………………………………..</a:t>
            </a:r>
            <a:endParaRPr sz="1000">
              <a:latin typeface="Arial MT"/>
              <a:cs typeface="Arial MT"/>
            </a:endParaRPr>
          </a:p>
          <a:p>
            <a:pPr marL="177165">
              <a:lnSpc>
                <a:spcPts val="830"/>
              </a:lnSpc>
            </a:pPr>
            <a:r>
              <a:rPr sz="800" spc="-85" dirty="0">
                <a:latin typeface="Arial MT"/>
                <a:cs typeface="Arial MT"/>
              </a:rPr>
              <a:t>EC/SK/2024</a:t>
            </a:r>
            <a:endParaRPr sz="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800" spc="-105" dirty="0">
                <a:latin typeface="Arial MT"/>
                <a:cs typeface="Arial MT"/>
              </a:rPr>
              <a:t>A</a:t>
            </a:r>
            <a:r>
              <a:rPr sz="800" spc="-40" dirty="0">
                <a:latin typeface="Arial MT"/>
                <a:cs typeface="Arial MT"/>
              </a:rPr>
              <a:t>f</a:t>
            </a:r>
            <a:r>
              <a:rPr sz="800" spc="-35" dirty="0">
                <a:latin typeface="Arial MT"/>
                <a:cs typeface="Arial MT"/>
              </a:rPr>
              <a:t>f</a:t>
            </a:r>
            <a:r>
              <a:rPr sz="800" spc="-65" dirty="0">
                <a:latin typeface="Arial MT"/>
                <a:cs typeface="Arial MT"/>
              </a:rPr>
              <a:t>aire</a:t>
            </a:r>
            <a:r>
              <a:rPr sz="800" spc="-35" dirty="0">
                <a:latin typeface="Arial MT"/>
                <a:cs typeface="Arial MT"/>
              </a:rPr>
              <a:t> </a:t>
            </a:r>
            <a:r>
              <a:rPr sz="800" spc="-70" dirty="0">
                <a:latin typeface="Arial MT"/>
                <a:cs typeface="Arial MT"/>
              </a:rPr>
              <a:t>s</a:t>
            </a:r>
            <a:r>
              <a:rPr sz="800" spc="-60" dirty="0">
                <a:latin typeface="Arial MT"/>
                <a:cs typeface="Arial MT"/>
              </a:rPr>
              <a:t>ui</a:t>
            </a:r>
            <a:r>
              <a:rPr sz="800" spc="-75" dirty="0">
                <a:latin typeface="Arial MT"/>
                <a:cs typeface="Arial MT"/>
              </a:rPr>
              <a:t>v</a:t>
            </a:r>
            <a:r>
              <a:rPr sz="800" spc="-40" dirty="0">
                <a:latin typeface="Arial MT"/>
                <a:cs typeface="Arial MT"/>
              </a:rPr>
              <a:t>i</a:t>
            </a:r>
            <a:r>
              <a:rPr sz="800" spc="-85" dirty="0">
                <a:latin typeface="Arial MT"/>
                <a:cs typeface="Arial MT"/>
              </a:rPr>
              <a:t>e</a:t>
            </a:r>
            <a:r>
              <a:rPr sz="800" spc="-35" dirty="0">
                <a:latin typeface="Arial MT"/>
                <a:cs typeface="Arial MT"/>
              </a:rPr>
              <a:t> </a:t>
            </a:r>
            <a:r>
              <a:rPr sz="800" spc="-75" dirty="0">
                <a:latin typeface="Arial MT"/>
                <a:cs typeface="Arial MT"/>
              </a:rPr>
              <a:t>par</a:t>
            </a:r>
            <a:endParaRPr sz="8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72463" y="3259912"/>
            <a:ext cx="5068570" cy="46482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266700" indent="-228600">
              <a:lnSpc>
                <a:spcPct val="100000"/>
              </a:lnSpc>
              <a:spcBef>
                <a:spcPts val="625"/>
              </a:spcBef>
              <a:buFont typeface="Courier New"/>
              <a:buChar char="o"/>
              <a:tabLst>
                <a:tab pos="266065" algn="l"/>
                <a:tab pos="266700" algn="l"/>
              </a:tabLst>
            </a:pPr>
            <a:r>
              <a:rPr sz="1000" dirty="0">
                <a:latin typeface="Arial MT"/>
                <a:cs typeface="Arial MT"/>
              </a:rPr>
              <a:t>Cette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b="1" spc="-5" dirty="0">
                <a:latin typeface="Arial"/>
                <a:cs typeface="Arial"/>
              </a:rPr>
              <a:t>fiche</a:t>
            </a:r>
            <a:r>
              <a:rPr sz="1000" b="1" spc="-20" dirty="0">
                <a:latin typeface="Arial"/>
                <a:cs typeface="Arial"/>
              </a:rPr>
              <a:t> </a:t>
            </a:r>
            <a:r>
              <a:rPr sz="1000" b="1" spc="5" dirty="0">
                <a:latin typeface="Arial"/>
                <a:cs typeface="Arial"/>
              </a:rPr>
              <a:t>de </a:t>
            </a:r>
            <a:r>
              <a:rPr sz="1000" b="1" spc="-5" dirty="0">
                <a:latin typeface="Arial"/>
                <a:cs typeface="Arial"/>
              </a:rPr>
              <a:t>candidature</a:t>
            </a:r>
            <a:r>
              <a:rPr sz="1000" b="1" spc="20" dirty="0">
                <a:latin typeface="Arial"/>
                <a:cs typeface="Arial"/>
              </a:rPr>
              <a:t> </a:t>
            </a:r>
            <a:r>
              <a:rPr sz="1000" spc="-5" dirty="0">
                <a:latin typeface="Arial MT"/>
                <a:cs typeface="Arial MT"/>
              </a:rPr>
              <a:t>(téléchargeable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10" dirty="0">
                <a:latin typeface="Arial MT"/>
                <a:cs typeface="Arial MT"/>
              </a:rPr>
              <a:t>sur </a:t>
            </a:r>
            <a:r>
              <a:rPr sz="1000" spc="10" dirty="0">
                <a:latin typeface="Arial MT"/>
                <a:cs typeface="Arial MT"/>
              </a:rPr>
              <a:t>le </a:t>
            </a:r>
            <a:r>
              <a:rPr sz="1000" dirty="0">
                <a:latin typeface="Arial MT"/>
                <a:cs typeface="Arial MT"/>
              </a:rPr>
              <a:t>site</a:t>
            </a:r>
            <a:r>
              <a:rPr sz="1000" spc="-4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du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lycée).</a:t>
            </a:r>
            <a:endParaRPr sz="1000">
              <a:latin typeface="Arial MT"/>
              <a:cs typeface="Arial MT"/>
            </a:endParaRPr>
          </a:p>
          <a:p>
            <a:pPr marL="266700" indent="-228600">
              <a:lnSpc>
                <a:spcPct val="100000"/>
              </a:lnSpc>
              <a:spcBef>
                <a:spcPts val="530"/>
              </a:spcBef>
              <a:buFont typeface="Courier New"/>
              <a:buChar char="o"/>
              <a:tabLst>
                <a:tab pos="266065" algn="l"/>
                <a:tab pos="266700" algn="l"/>
              </a:tabLst>
            </a:pPr>
            <a:r>
              <a:rPr sz="1000" spc="-5" dirty="0">
                <a:latin typeface="Arial MT"/>
                <a:cs typeface="Arial MT"/>
              </a:rPr>
              <a:t>La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b="1" spc="5" dirty="0">
                <a:latin typeface="Arial"/>
                <a:cs typeface="Arial"/>
              </a:rPr>
              <a:t>copie</a:t>
            </a:r>
            <a:r>
              <a:rPr sz="1000" b="1" spc="-25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des</a:t>
            </a:r>
            <a:r>
              <a:rPr sz="1000" b="1" spc="-20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bulletins</a:t>
            </a:r>
            <a:r>
              <a:rPr sz="1000" b="1" spc="-25" dirty="0">
                <a:latin typeface="Arial"/>
                <a:cs typeface="Arial"/>
              </a:rPr>
              <a:t> </a:t>
            </a:r>
            <a:r>
              <a:rPr sz="1000" b="1" spc="-10" dirty="0">
                <a:latin typeface="Arial"/>
                <a:cs typeface="Arial"/>
              </a:rPr>
              <a:t>du </a:t>
            </a:r>
            <a:r>
              <a:rPr sz="1000" b="1" spc="-5" dirty="0">
                <a:latin typeface="Arial"/>
                <a:cs typeface="Arial"/>
              </a:rPr>
              <a:t>premier</a:t>
            </a:r>
            <a:r>
              <a:rPr sz="1000" b="1" spc="5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et</a:t>
            </a:r>
            <a:r>
              <a:rPr sz="1000" b="1" spc="5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second</a:t>
            </a:r>
            <a:r>
              <a:rPr sz="1000" b="1" spc="-10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trimestre</a:t>
            </a:r>
            <a:r>
              <a:rPr sz="1000" b="1" spc="5" dirty="0">
                <a:latin typeface="Arial"/>
                <a:cs typeface="Arial"/>
              </a:rPr>
              <a:t> de</a:t>
            </a:r>
            <a:r>
              <a:rPr sz="1000" b="1" spc="25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3</a:t>
            </a:r>
            <a:r>
              <a:rPr sz="975" b="1" baseline="29914" dirty="0">
                <a:latin typeface="Arial"/>
                <a:cs typeface="Arial"/>
              </a:rPr>
              <a:t>ème</a:t>
            </a:r>
            <a:r>
              <a:rPr sz="975" b="1" spc="120" baseline="29914" dirty="0">
                <a:latin typeface="Arial"/>
                <a:cs typeface="Arial"/>
              </a:rPr>
              <a:t> </a:t>
            </a:r>
            <a:r>
              <a:rPr sz="1000" spc="-5" dirty="0">
                <a:latin typeface="Arial MT"/>
                <a:cs typeface="Arial MT"/>
              </a:rPr>
              <a:t>ou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du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1</a:t>
            </a:r>
            <a:r>
              <a:rPr sz="975" spc="-7" baseline="29914" dirty="0">
                <a:latin typeface="Arial MT"/>
                <a:cs typeface="Arial MT"/>
              </a:rPr>
              <a:t>er</a:t>
            </a:r>
            <a:r>
              <a:rPr sz="975" spc="165" baseline="29914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semestre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6668" y="3106292"/>
            <a:ext cx="285623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200" spc="-104" baseline="41666" dirty="0">
                <a:latin typeface="Arial MT"/>
                <a:cs typeface="Arial MT"/>
              </a:rPr>
              <a:t>Secrétariat</a:t>
            </a:r>
            <a:r>
              <a:rPr sz="1200" spc="-37" baseline="41666" dirty="0">
                <a:latin typeface="Arial MT"/>
                <a:cs typeface="Arial MT"/>
              </a:rPr>
              <a:t> </a:t>
            </a:r>
            <a:r>
              <a:rPr sz="1200" spc="-135" baseline="41666" dirty="0">
                <a:latin typeface="Arial MT"/>
                <a:cs typeface="Arial MT"/>
              </a:rPr>
              <a:t>du</a:t>
            </a:r>
            <a:r>
              <a:rPr sz="1200" spc="427" baseline="41666" dirty="0">
                <a:latin typeface="Arial MT"/>
                <a:cs typeface="Arial MT"/>
              </a:rPr>
              <a:t> </a:t>
            </a:r>
            <a:r>
              <a:rPr sz="1000" b="1" spc="-5" dirty="0">
                <a:latin typeface="Arial"/>
                <a:cs typeface="Arial"/>
              </a:rPr>
              <a:t>Afin</a:t>
            </a:r>
            <a:r>
              <a:rPr sz="1000" b="1" spc="15" dirty="0">
                <a:latin typeface="Arial"/>
                <a:cs typeface="Arial"/>
              </a:rPr>
              <a:t> </a:t>
            </a:r>
            <a:r>
              <a:rPr sz="1000" b="1" spc="5" dirty="0">
                <a:latin typeface="Arial"/>
                <a:cs typeface="Arial"/>
              </a:rPr>
              <a:t>de </a:t>
            </a:r>
            <a:r>
              <a:rPr sz="1000" b="1" spc="-5" dirty="0">
                <a:latin typeface="Arial"/>
                <a:cs typeface="Arial"/>
              </a:rPr>
              <a:t>candidater, </a:t>
            </a:r>
            <a:r>
              <a:rPr sz="1000" b="1" spc="5" dirty="0">
                <a:latin typeface="Arial"/>
                <a:cs typeface="Arial"/>
              </a:rPr>
              <a:t>la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famille</a:t>
            </a:r>
            <a:r>
              <a:rPr sz="1000" b="1" spc="-30" dirty="0">
                <a:latin typeface="Arial"/>
                <a:cs typeface="Arial"/>
              </a:rPr>
              <a:t> </a:t>
            </a:r>
            <a:r>
              <a:rPr sz="1000" dirty="0">
                <a:latin typeface="Arial MT"/>
                <a:cs typeface="Arial MT"/>
              </a:rPr>
              <a:t>fournit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: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49781" y="3981449"/>
            <a:ext cx="254000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latin typeface="Arial"/>
                <a:cs typeface="Arial"/>
              </a:rPr>
              <a:t>Engagement</a:t>
            </a:r>
            <a:r>
              <a:rPr sz="1000" b="1" spc="-25" dirty="0">
                <a:latin typeface="Arial"/>
                <a:cs typeface="Arial"/>
              </a:rPr>
              <a:t> </a:t>
            </a:r>
            <a:r>
              <a:rPr sz="1000" b="1" spc="5" dirty="0">
                <a:latin typeface="Arial"/>
                <a:cs typeface="Arial"/>
              </a:rPr>
              <a:t>de</a:t>
            </a:r>
            <a:r>
              <a:rPr sz="1000" b="1" spc="-30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l’élève</a:t>
            </a:r>
            <a:r>
              <a:rPr sz="1000" b="1" spc="-10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et</a:t>
            </a:r>
            <a:r>
              <a:rPr sz="1000" b="1" spc="-20" dirty="0">
                <a:latin typeface="Arial"/>
                <a:cs typeface="Arial"/>
              </a:rPr>
              <a:t> </a:t>
            </a:r>
            <a:r>
              <a:rPr sz="1000" b="1" spc="5" dirty="0">
                <a:latin typeface="Arial"/>
                <a:cs typeface="Arial"/>
              </a:rPr>
              <a:t>de</a:t>
            </a:r>
            <a:r>
              <a:rPr sz="1000" b="1" spc="-5" dirty="0">
                <a:latin typeface="Arial"/>
                <a:cs typeface="Arial"/>
              </a:rPr>
              <a:t> ses</a:t>
            </a:r>
            <a:r>
              <a:rPr sz="1000" b="1" spc="-35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parents</a:t>
            </a:r>
            <a:r>
              <a:rPr sz="1000" b="1" spc="-15" dirty="0">
                <a:latin typeface="Arial"/>
                <a:cs typeface="Arial"/>
              </a:rPr>
              <a:t> </a:t>
            </a:r>
            <a:r>
              <a:rPr sz="1000" dirty="0">
                <a:latin typeface="Arial MT"/>
                <a:cs typeface="Arial MT"/>
              </a:rPr>
              <a:t>;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49781" y="4862576"/>
            <a:ext cx="114490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latin typeface="Arial MT"/>
                <a:cs typeface="Arial MT"/>
              </a:rPr>
              <a:t>Signature</a:t>
            </a:r>
            <a:r>
              <a:rPr sz="1000" spc="-3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spc="-4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l’élève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10432" y="4862576"/>
            <a:ext cx="1266190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-5" dirty="0">
                <a:latin typeface="Arial MT"/>
                <a:cs typeface="Arial MT"/>
              </a:rPr>
              <a:t>Signature</a:t>
            </a:r>
            <a:r>
              <a:rPr sz="1000" spc="-20" dirty="0">
                <a:latin typeface="Arial MT"/>
                <a:cs typeface="Arial MT"/>
              </a:rPr>
              <a:t> </a:t>
            </a:r>
            <a:r>
              <a:rPr sz="1000" spc="-15" dirty="0">
                <a:latin typeface="Arial MT"/>
                <a:cs typeface="Arial MT"/>
              </a:rPr>
              <a:t>des</a:t>
            </a:r>
            <a:r>
              <a:rPr sz="1000" spc="-3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parents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47973" y="5759144"/>
            <a:ext cx="1184275" cy="14668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15"/>
              </a:lnSpc>
            </a:pPr>
            <a:r>
              <a:rPr sz="1000" b="1" spc="-5" dirty="0">
                <a:latin typeface="Arial"/>
                <a:cs typeface="Arial"/>
              </a:rPr>
              <a:t>Lundi</a:t>
            </a:r>
            <a:r>
              <a:rPr sz="1000" b="1" spc="85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10</a:t>
            </a:r>
            <a:r>
              <a:rPr sz="1000" b="1" spc="85" dirty="0">
                <a:latin typeface="Arial"/>
                <a:cs typeface="Arial"/>
              </a:rPr>
              <a:t> </a:t>
            </a:r>
            <a:r>
              <a:rPr sz="1000" b="1" spc="-10" dirty="0">
                <a:latin typeface="Arial"/>
                <a:cs typeface="Arial"/>
              </a:rPr>
              <a:t>Juin</a:t>
            </a:r>
            <a:r>
              <a:rPr sz="1000" b="1" spc="90" dirty="0">
                <a:latin typeface="Arial"/>
                <a:cs typeface="Arial"/>
              </a:rPr>
              <a:t> </a:t>
            </a:r>
            <a:r>
              <a:rPr sz="1000" b="1" spc="-10" dirty="0">
                <a:latin typeface="Arial"/>
                <a:cs typeface="Arial"/>
              </a:rPr>
              <a:t>2024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49781" y="5668721"/>
            <a:ext cx="5788025" cy="4648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44000"/>
              </a:lnSpc>
              <a:spcBef>
                <a:spcPts val="95"/>
              </a:spcBef>
              <a:tabLst>
                <a:tab pos="3317240" algn="l"/>
              </a:tabLst>
            </a:pPr>
            <a:r>
              <a:rPr sz="1000" spc="-5" dirty="0">
                <a:latin typeface="Arial MT"/>
                <a:cs typeface="Arial MT"/>
              </a:rPr>
              <a:t>Retour</a:t>
            </a:r>
            <a:r>
              <a:rPr sz="1000" spc="1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des</a:t>
            </a:r>
            <a:r>
              <a:rPr sz="1000" spc="9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dossiers</a:t>
            </a:r>
            <a:r>
              <a:rPr sz="1000" spc="8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au</a:t>
            </a:r>
            <a:r>
              <a:rPr sz="1000" spc="10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plus</a:t>
            </a:r>
            <a:r>
              <a:rPr sz="1000" spc="8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tard</a:t>
            </a:r>
            <a:r>
              <a:rPr sz="1000" spc="105" dirty="0">
                <a:latin typeface="Arial MT"/>
                <a:cs typeface="Arial MT"/>
              </a:rPr>
              <a:t> </a:t>
            </a:r>
            <a:r>
              <a:rPr sz="1000" spc="10" dirty="0">
                <a:latin typeface="Arial MT"/>
                <a:cs typeface="Arial MT"/>
              </a:rPr>
              <a:t>le	</a:t>
            </a:r>
            <a:r>
              <a:rPr sz="1000" spc="-5" dirty="0">
                <a:latin typeface="Arial MT"/>
                <a:cs typeface="Arial MT"/>
              </a:rPr>
              <a:t>au</a:t>
            </a:r>
            <a:r>
              <a:rPr sz="1000" spc="9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Lycée</a:t>
            </a:r>
            <a:r>
              <a:rPr sz="1000" spc="1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Toulouse</a:t>
            </a:r>
            <a:r>
              <a:rPr sz="1000" spc="9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Lautrec.</a:t>
            </a:r>
            <a:r>
              <a:rPr sz="1000" spc="114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Possibilité</a:t>
            </a:r>
            <a:r>
              <a:rPr sz="1000" spc="1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par </a:t>
            </a:r>
            <a:r>
              <a:rPr sz="1000" spc="-26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mail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:</a:t>
            </a:r>
            <a:r>
              <a:rPr sz="1000" spc="-5" dirty="0">
                <a:latin typeface="Arial MT"/>
                <a:cs typeface="Arial MT"/>
              </a:rPr>
              <a:t> </a:t>
            </a:r>
            <a:r>
              <a:rPr sz="1000" b="1" spc="-5" dirty="0">
                <a:latin typeface="Arial"/>
                <a:cs typeface="Arial"/>
                <a:hlinkClick r:id="rId2"/>
              </a:rPr>
              <a:t>0311586f@ac-toulouse.fr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49781" y="6110680"/>
            <a:ext cx="5788025" cy="13398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715" algn="just">
              <a:lnSpc>
                <a:spcPct val="144000"/>
              </a:lnSpc>
              <a:spcBef>
                <a:spcPts val="95"/>
              </a:spcBef>
            </a:pPr>
            <a:r>
              <a:rPr sz="1000" dirty="0">
                <a:latin typeface="Arial MT"/>
                <a:cs typeface="Arial MT"/>
              </a:rPr>
              <a:t>RESULTATS :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10" dirty="0">
                <a:latin typeface="Arial MT"/>
                <a:cs typeface="Arial MT"/>
              </a:rPr>
              <a:t>la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liste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des</a:t>
            </a:r>
            <a:r>
              <a:rPr sz="1000" dirty="0">
                <a:latin typeface="Arial MT"/>
                <a:cs typeface="Arial MT"/>
              </a:rPr>
              <a:t> candidats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retenus</a:t>
            </a:r>
            <a:r>
              <a:rPr sz="1000" dirty="0">
                <a:latin typeface="Arial MT"/>
                <a:cs typeface="Arial MT"/>
              </a:rPr>
              <a:t> (après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affectation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en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10" dirty="0">
                <a:latin typeface="Arial MT"/>
                <a:cs typeface="Arial MT"/>
              </a:rPr>
              <a:t>seconde</a:t>
            </a:r>
            <a:r>
              <a:rPr sz="1000" spc="-5" dirty="0">
                <a:latin typeface="Arial MT"/>
                <a:cs typeface="Arial MT"/>
              </a:rPr>
              <a:t> au</a:t>
            </a:r>
            <a:r>
              <a:rPr sz="1000" dirty="0">
                <a:latin typeface="Arial MT"/>
                <a:cs typeface="Arial MT"/>
              </a:rPr>
              <a:t> lycée)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pour</a:t>
            </a:r>
            <a:r>
              <a:rPr sz="1000" dirty="0">
                <a:latin typeface="Arial MT"/>
                <a:cs typeface="Arial MT"/>
              </a:rPr>
              <a:t> cet 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enseignement</a:t>
            </a:r>
            <a:r>
              <a:rPr sz="1000" spc="4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sera</a:t>
            </a:r>
            <a:r>
              <a:rPr sz="1000" spc="3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diffusée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spc="15" dirty="0">
                <a:latin typeface="Arial MT"/>
                <a:cs typeface="Arial MT"/>
              </a:rPr>
              <a:t>via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l’ENT</a:t>
            </a:r>
            <a:r>
              <a:rPr sz="1000" spc="5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du</a:t>
            </a:r>
            <a:r>
              <a:rPr sz="1000" spc="3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lycée</a:t>
            </a:r>
            <a:r>
              <a:rPr sz="1000" spc="4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dans</a:t>
            </a:r>
            <a:r>
              <a:rPr sz="1000" spc="10" dirty="0">
                <a:latin typeface="Arial MT"/>
                <a:cs typeface="Arial MT"/>
              </a:rPr>
              <a:t> la</a:t>
            </a:r>
            <a:r>
              <a:rPr sz="1000" spc="3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rubrique</a:t>
            </a:r>
            <a:r>
              <a:rPr sz="1000" spc="3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«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Inscriptions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2024-2025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»</a:t>
            </a:r>
            <a:r>
              <a:rPr sz="1000" spc="3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à</a:t>
            </a:r>
            <a:r>
              <a:rPr sz="1000" spc="3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partir</a:t>
            </a:r>
            <a:r>
              <a:rPr sz="1000" spc="4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du </a:t>
            </a:r>
            <a:r>
              <a:rPr sz="1000" spc="-26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8</a:t>
            </a:r>
            <a:r>
              <a:rPr sz="1000" spc="-5" dirty="0">
                <a:latin typeface="Arial MT"/>
                <a:cs typeface="Arial MT"/>
              </a:rPr>
              <a:t> Juillet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2024.</a:t>
            </a:r>
            <a:endParaRPr sz="1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50">
              <a:latin typeface="Arial MT"/>
              <a:cs typeface="Arial MT"/>
            </a:endParaRPr>
          </a:p>
          <a:p>
            <a:pPr marL="12700" marR="5080" algn="just">
              <a:lnSpc>
                <a:spcPct val="144000"/>
              </a:lnSpc>
            </a:pPr>
            <a:r>
              <a:rPr sz="1000" dirty="0">
                <a:latin typeface="Arial MT"/>
                <a:cs typeface="Arial MT"/>
              </a:rPr>
              <a:t>En cas </a:t>
            </a:r>
            <a:r>
              <a:rPr sz="1000" spc="-5" dirty="0">
                <a:latin typeface="Arial MT"/>
                <a:cs typeface="Arial MT"/>
              </a:rPr>
              <a:t>de candidatures multiples, </a:t>
            </a:r>
            <a:r>
              <a:rPr sz="1000" spc="10" dirty="0">
                <a:latin typeface="Arial MT"/>
                <a:cs typeface="Arial MT"/>
              </a:rPr>
              <a:t>la </a:t>
            </a:r>
            <a:r>
              <a:rPr sz="1000" dirty="0">
                <a:latin typeface="Arial MT"/>
                <a:cs typeface="Arial MT"/>
              </a:rPr>
              <a:t>famille </a:t>
            </a:r>
            <a:r>
              <a:rPr sz="1000" spc="-15" dirty="0">
                <a:latin typeface="Arial MT"/>
                <a:cs typeface="Arial MT"/>
              </a:rPr>
              <a:t>et </a:t>
            </a:r>
            <a:r>
              <a:rPr sz="1000" dirty="0">
                <a:latin typeface="Arial MT"/>
                <a:cs typeface="Arial MT"/>
              </a:rPr>
              <a:t>l’élève </a:t>
            </a:r>
            <a:r>
              <a:rPr sz="1000" spc="-5" dirty="0">
                <a:latin typeface="Arial MT"/>
                <a:cs typeface="Arial MT"/>
              </a:rPr>
              <a:t>devront préciser </a:t>
            </a:r>
            <a:r>
              <a:rPr sz="1000" dirty="0">
                <a:latin typeface="Arial MT"/>
                <a:cs typeface="Arial MT"/>
              </a:rPr>
              <a:t>leur </a:t>
            </a:r>
            <a:r>
              <a:rPr sz="1000" spc="-5" dirty="0">
                <a:latin typeface="Arial MT"/>
                <a:cs typeface="Arial MT"/>
              </a:rPr>
              <a:t>choix en </a:t>
            </a:r>
            <a:r>
              <a:rPr sz="1000" dirty="0">
                <a:latin typeface="Arial MT"/>
                <a:cs typeface="Arial MT"/>
              </a:rPr>
              <a:t>numérotant </a:t>
            </a:r>
            <a:r>
              <a:rPr sz="1000" spc="5" dirty="0">
                <a:latin typeface="Arial MT"/>
                <a:cs typeface="Arial MT"/>
              </a:rPr>
              <a:t>les 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candidatures</a:t>
            </a:r>
            <a:r>
              <a:rPr sz="1000" spc="-2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éventuelles</a:t>
            </a:r>
            <a:r>
              <a:rPr sz="1000" spc="-1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dirty="0">
                <a:latin typeface="Arial MT"/>
                <a:cs typeface="Arial MT"/>
              </a:rPr>
              <a:t> 1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à 9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49781" y="7926704"/>
            <a:ext cx="3942079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b="1" dirty="0">
                <a:latin typeface="Arial"/>
                <a:cs typeface="Arial"/>
              </a:rPr>
              <a:t>L’ouverture</a:t>
            </a:r>
            <a:r>
              <a:rPr sz="1000" b="1" spc="-20" dirty="0">
                <a:latin typeface="Arial"/>
                <a:cs typeface="Arial"/>
              </a:rPr>
              <a:t> </a:t>
            </a:r>
            <a:r>
              <a:rPr sz="1000" b="1" spc="5" dirty="0">
                <a:latin typeface="Arial"/>
                <a:cs typeface="Arial"/>
              </a:rPr>
              <a:t>de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sz="1000" b="1" spc="-10" dirty="0">
                <a:latin typeface="Arial"/>
                <a:cs typeface="Arial"/>
              </a:rPr>
              <a:t>l’option</a:t>
            </a:r>
            <a:r>
              <a:rPr sz="1000" b="1" spc="25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est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tributaire</a:t>
            </a:r>
            <a:r>
              <a:rPr sz="1000" b="1" spc="-15" dirty="0">
                <a:latin typeface="Arial"/>
                <a:cs typeface="Arial"/>
              </a:rPr>
              <a:t> </a:t>
            </a:r>
            <a:r>
              <a:rPr sz="1000" b="1" spc="5" dirty="0">
                <a:latin typeface="Arial"/>
                <a:cs typeface="Arial"/>
              </a:rPr>
              <a:t>du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nombre</a:t>
            </a:r>
            <a:r>
              <a:rPr sz="1000" b="1" spc="-20" dirty="0">
                <a:latin typeface="Arial"/>
                <a:cs typeface="Arial"/>
              </a:rPr>
              <a:t> </a:t>
            </a:r>
            <a:r>
              <a:rPr sz="1000" b="1" spc="5" dirty="0">
                <a:latin typeface="Arial"/>
                <a:cs typeface="Arial"/>
              </a:rPr>
              <a:t>de</a:t>
            </a:r>
            <a:r>
              <a:rPr sz="1000" b="1" spc="-15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candidatures.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2257" y="1027429"/>
            <a:ext cx="883912" cy="1274005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581964" y="3178225"/>
            <a:ext cx="614045" cy="827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91440" marR="5080" indent="158115" algn="r">
              <a:lnSpc>
                <a:spcPct val="108800"/>
              </a:lnSpc>
              <a:spcBef>
                <a:spcPts val="110"/>
              </a:spcBef>
            </a:pPr>
            <a:r>
              <a:rPr sz="800" spc="-80" dirty="0">
                <a:latin typeface="Arial MT"/>
                <a:cs typeface="Arial MT"/>
              </a:rPr>
              <a:t>Pr</a:t>
            </a:r>
            <a:r>
              <a:rPr sz="800" spc="-90" dirty="0">
                <a:latin typeface="Arial MT"/>
                <a:cs typeface="Arial MT"/>
              </a:rPr>
              <a:t>o</a:t>
            </a:r>
            <a:r>
              <a:rPr sz="800" spc="-70" dirty="0">
                <a:latin typeface="Arial MT"/>
                <a:cs typeface="Arial MT"/>
              </a:rPr>
              <a:t>v</a:t>
            </a:r>
            <a:r>
              <a:rPr sz="800" spc="-40" dirty="0">
                <a:latin typeface="Arial MT"/>
                <a:cs typeface="Arial MT"/>
              </a:rPr>
              <a:t>i</a:t>
            </a:r>
            <a:r>
              <a:rPr sz="800" spc="-70" dirty="0">
                <a:latin typeface="Arial MT"/>
                <a:cs typeface="Arial MT"/>
              </a:rPr>
              <a:t>s</a:t>
            </a:r>
            <a:r>
              <a:rPr sz="800" spc="-65" dirty="0">
                <a:latin typeface="Arial MT"/>
                <a:cs typeface="Arial MT"/>
              </a:rPr>
              <a:t>eur  </a:t>
            </a:r>
            <a:r>
              <a:rPr sz="800" spc="-80" dirty="0">
                <a:latin typeface="Arial MT"/>
                <a:cs typeface="Arial MT"/>
              </a:rPr>
              <a:t>Téléphone </a:t>
            </a:r>
            <a:r>
              <a:rPr sz="800" spc="-75" dirty="0">
                <a:latin typeface="Arial MT"/>
                <a:cs typeface="Arial MT"/>
              </a:rPr>
              <a:t> </a:t>
            </a:r>
            <a:r>
              <a:rPr sz="800" spc="-85" dirty="0">
                <a:latin typeface="Arial MT"/>
                <a:cs typeface="Arial MT"/>
              </a:rPr>
              <a:t>0</a:t>
            </a:r>
            <a:r>
              <a:rPr sz="800" spc="-40" dirty="0">
                <a:latin typeface="Arial MT"/>
                <a:cs typeface="Arial MT"/>
              </a:rPr>
              <a:t>.</a:t>
            </a:r>
            <a:r>
              <a:rPr sz="800" spc="-85" dirty="0">
                <a:latin typeface="Arial MT"/>
                <a:cs typeface="Arial MT"/>
              </a:rPr>
              <a:t>34</a:t>
            </a:r>
            <a:r>
              <a:rPr sz="800" spc="-40" dirty="0">
                <a:latin typeface="Arial MT"/>
                <a:cs typeface="Arial MT"/>
              </a:rPr>
              <a:t>.</a:t>
            </a:r>
            <a:r>
              <a:rPr sz="800" spc="-85" dirty="0">
                <a:latin typeface="Arial MT"/>
                <a:cs typeface="Arial MT"/>
              </a:rPr>
              <a:t>40</a:t>
            </a:r>
            <a:r>
              <a:rPr sz="800" spc="-40" dirty="0">
                <a:latin typeface="Arial MT"/>
                <a:cs typeface="Arial MT"/>
              </a:rPr>
              <a:t>.</a:t>
            </a:r>
            <a:r>
              <a:rPr sz="800" spc="-85" dirty="0">
                <a:latin typeface="Arial MT"/>
                <a:cs typeface="Arial MT"/>
              </a:rPr>
              <a:t>12</a:t>
            </a:r>
            <a:r>
              <a:rPr sz="800" spc="-40" dirty="0">
                <a:latin typeface="Arial MT"/>
                <a:cs typeface="Arial MT"/>
              </a:rPr>
              <a:t>.</a:t>
            </a:r>
            <a:r>
              <a:rPr sz="800" spc="-85" dirty="0">
                <a:latin typeface="Arial MT"/>
                <a:cs typeface="Arial MT"/>
              </a:rPr>
              <a:t>20</a:t>
            </a:r>
            <a:endParaRPr sz="800">
              <a:latin typeface="Arial MT"/>
              <a:cs typeface="Arial MT"/>
            </a:endParaRPr>
          </a:p>
          <a:p>
            <a:pPr marL="253365" marR="6350" indent="188595" algn="r">
              <a:lnSpc>
                <a:spcPts val="1060"/>
              </a:lnSpc>
              <a:spcBef>
                <a:spcPts val="50"/>
              </a:spcBef>
            </a:pPr>
            <a:r>
              <a:rPr sz="800" spc="-120" dirty="0">
                <a:latin typeface="Arial MT"/>
                <a:cs typeface="Arial MT"/>
              </a:rPr>
              <a:t>M</a:t>
            </a:r>
            <a:r>
              <a:rPr sz="800" spc="-50" dirty="0">
                <a:latin typeface="Arial MT"/>
                <a:cs typeface="Arial MT"/>
              </a:rPr>
              <a:t>él.  </a:t>
            </a:r>
            <a:r>
              <a:rPr sz="800" spc="-85" dirty="0">
                <a:latin typeface="Arial MT"/>
                <a:cs typeface="Arial MT"/>
              </a:rPr>
              <a:t>0311586f</a:t>
            </a:r>
            <a:endParaRPr sz="80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45"/>
              </a:spcBef>
            </a:pPr>
            <a:r>
              <a:rPr sz="800" spc="-170" dirty="0">
                <a:latin typeface="Arial MT"/>
                <a:cs typeface="Arial MT"/>
              </a:rPr>
              <a:t>@</a:t>
            </a:r>
            <a:r>
              <a:rPr sz="800" spc="-85" dirty="0">
                <a:latin typeface="Arial MT"/>
                <a:cs typeface="Arial MT"/>
              </a:rPr>
              <a:t>a</a:t>
            </a:r>
            <a:r>
              <a:rPr sz="800" spc="-70" dirty="0">
                <a:latin typeface="Arial MT"/>
                <a:cs typeface="Arial MT"/>
              </a:rPr>
              <a:t>c</a:t>
            </a:r>
            <a:r>
              <a:rPr sz="800" spc="-60" dirty="0">
                <a:latin typeface="Arial MT"/>
                <a:cs typeface="Arial MT"/>
              </a:rPr>
              <a:t>-</a:t>
            </a:r>
            <a:r>
              <a:rPr sz="800" spc="-35" dirty="0">
                <a:latin typeface="Arial MT"/>
                <a:cs typeface="Arial MT"/>
              </a:rPr>
              <a:t>t</a:t>
            </a:r>
            <a:r>
              <a:rPr sz="800" spc="-85" dirty="0">
                <a:latin typeface="Arial MT"/>
                <a:cs typeface="Arial MT"/>
              </a:rPr>
              <a:t>ou</a:t>
            </a:r>
            <a:r>
              <a:rPr sz="800" spc="-40" dirty="0">
                <a:latin typeface="Arial MT"/>
                <a:cs typeface="Arial MT"/>
              </a:rPr>
              <a:t>l</a:t>
            </a:r>
            <a:r>
              <a:rPr sz="800" spc="-85" dirty="0">
                <a:latin typeface="Arial MT"/>
                <a:cs typeface="Arial MT"/>
              </a:rPr>
              <a:t>ou</a:t>
            </a:r>
            <a:r>
              <a:rPr sz="800" spc="-75" dirty="0">
                <a:latin typeface="Arial MT"/>
                <a:cs typeface="Arial MT"/>
              </a:rPr>
              <a:t>s</a:t>
            </a:r>
            <a:r>
              <a:rPr sz="800" spc="-85" dirty="0">
                <a:latin typeface="Arial MT"/>
                <a:cs typeface="Arial MT"/>
              </a:rPr>
              <a:t>e</a:t>
            </a:r>
            <a:r>
              <a:rPr sz="800" spc="-40" dirty="0">
                <a:latin typeface="Arial MT"/>
                <a:cs typeface="Arial MT"/>
              </a:rPr>
              <a:t>.</a:t>
            </a:r>
            <a:r>
              <a:rPr sz="800" spc="-35" dirty="0">
                <a:latin typeface="Arial MT"/>
                <a:cs typeface="Arial MT"/>
              </a:rPr>
              <a:t>f</a:t>
            </a:r>
            <a:r>
              <a:rPr sz="800" spc="-55" dirty="0">
                <a:latin typeface="Arial MT"/>
                <a:cs typeface="Arial MT"/>
              </a:rPr>
              <a:t>r</a:t>
            </a:r>
            <a:endParaRPr sz="800">
              <a:latin typeface="Arial MT"/>
              <a:cs typeface="Aria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56996" y="4124705"/>
            <a:ext cx="741045" cy="1466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800" b="1" spc="-90" dirty="0">
                <a:latin typeface="Arial"/>
                <a:cs typeface="Arial"/>
              </a:rPr>
              <a:t>6</a:t>
            </a:r>
            <a:r>
              <a:rPr sz="800" b="1" spc="-85" dirty="0">
                <a:latin typeface="Arial"/>
                <a:cs typeface="Arial"/>
              </a:rPr>
              <a:t>4</a:t>
            </a:r>
            <a:r>
              <a:rPr sz="800" b="1" spc="-35" dirty="0">
                <a:latin typeface="Arial"/>
                <a:cs typeface="Arial"/>
              </a:rPr>
              <a:t> </a:t>
            </a:r>
            <a:r>
              <a:rPr sz="800" b="1" spc="-85" dirty="0">
                <a:latin typeface="Arial"/>
                <a:cs typeface="Arial"/>
              </a:rPr>
              <a:t>b</a:t>
            </a:r>
            <a:r>
              <a:rPr sz="800" b="1" spc="-95" dirty="0">
                <a:latin typeface="Arial"/>
                <a:cs typeface="Arial"/>
              </a:rPr>
              <a:t>d</a:t>
            </a:r>
            <a:r>
              <a:rPr sz="800" b="1" spc="-25" dirty="0">
                <a:latin typeface="Arial"/>
                <a:cs typeface="Arial"/>
              </a:rPr>
              <a:t> </a:t>
            </a:r>
            <a:r>
              <a:rPr sz="800" b="1" spc="-105" dirty="0">
                <a:latin typeface="Arial"/>
                <a:cs typeface="Arial"/>
              </a:rPr>
              <a:t>P</a:t>
            </a:r>
            <a:r>
              <a:rPr sz="800" b="1" spc="-40" dirty="0">
                <a:latin typeface="Arial"/>
                <a:cs typeface="Arial"/>
              </a:rPr>
              <a:t>i</a:t>
            </a:r>
            <a:r>
              <a:rPr sz="800" b="1" spc="-85" dirty="0">
                <a:latin typeface="Arial"/>
                <a:cs typeface="Arial"/>
              </a:rPr>
              <a:t>e</a:t>
            </a:r>
            <a:r>
              <a:rPr sz="800" b="1" spc="-75" dirty="0">
                <a:latin typeface="Arial"/>
                <a:cs typeface="Arial"/>
              </a:rPr>
              <a:t>r</a:t>
            </a:r>
            <a:r>
              <a:rPr sz="800" b="1" spc="-50" dirty="0">
                <a:latin typeface="Arial"/>
                <a:cs typeface="Arial"/>
              </a:rPr>
              <a:t>r</a:t>
            </a:r>
            <a:r>
              <a:rPr sz="800" b="1" spc="-85" dirty="0">
                <a:latin typeface="Arial"/>
                <a:cs typeface="Arial"/>
              </a:rPr>
              <a:t>e</a:t>
            </a:r>
            <a:r>
              <a:rPr sz="800" b="1" spc="-35" dirty="0">
                <a:latin typeface="Arial"/>
                <a:cs typeface="Arial"/>
              </a:rPr>
              <a:t> </a:t>
            </a:r>
            <a:r>
              <a:rPr sz="800" b="1" spc="-125" dirty="0">
                <a:latin typeface="Arial"/>
                <a:cs typeface="Arial"/>
              </a:rPr>
              <a:t>C</a:t>
            </a:r>
            <a:r>
              <a:rPr sz="800" b="1" spc="-85" dirty="0">
                <a:latin typeface="Arial"/>
                <a:cs typeface="Arial"/>
              </a:rPr>
              <a:t>u</a:t>
            </a:r>
            <a:r>
              <a:rPr sz="800" b="1" spc="-50" dirty="0">
                <a:latin typeface="Arial"/>
                <a:cs typeface="Arial"/>
              </a:rPr>
              <a:t>r</a:t>
            </a:r>
            <a:r>
              <a:rPr sz="800" b="1" spc="-35" dirty="0">
                <a:latin typeface="Arial"/>
                <a:cs typeface="Arial"/>
              </a:rPr>
              <a:t>i</a:t>
            </a:r>
            <a:r>
              <a:rPr sz="800" b="1" spc="-85" dirty="0">
                <a:latin typeface="Arial"/>
                <a:cs typeface="Arial"/>
              </a:rPr>
              <a:t>e</a:t>
            </a:r>
            <a:endParaRPr sz="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28548" y="4138116"/>
            <a:ext cx="6633209" cy="4648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33755" marR="30480" indent="-796290">
              <a:lnSpc>
                <a:spcPct val="144000"/>
              </a:lnSpc>
              <a:spcBef>
                <a:spcPts val="95"/>
              </a:spcBef>
            </a:pPr>
            <a:r>
              <a:rPr sz="1200" b="1" spc="-135" baseline="-13888" dirty="0">
                <a:latin typeface="Arial"/>
                <a:cs typeface="Arial"/>
              </a:rPr>
              <a:t>31020</a:t>
            </a:r>
            <a:r>
              <a:rPr sz="1200" b="1" spc="-44" baseline="-13888" dirty="0">
                <a:latin typeface="Arial"/>
                <a:cs typeface="Arial"/>
              </a:rPr>
              <a:t> </a:t>
            </a:r>
            <a:r>
              <a:rPr sz="1200" b="1" spc="-157" baseline="-13888" dirty="0">
                <a:latin typeface="Arial"/>
                <a:cs typeface="Arial"/>
              </a:rPr>
              <a:t>TOULOUSE</a:t>
            </a:r>
            <a:r>
              <a:rPr sz="1200" b="1" spc="-60" baseline="-13888" dirty="0">
                <a:latin typeface="Arial"/>
                <a:cs typeface="Arial"/>
              </a:rPr>
              <a:t> </a:t>
            </a:r>
            <a:r>
              <a:rPr sz="1000" dirty="0">
                <a:latin typeface="Arial MT"/>
                <a:cs typeface="Arial MT"/>
              </a:rPr>
              <a:t>«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Si</a:t>
            </a:r>
            <a:r>
              <a:rPr sz="1000" spc="35" dirty="0">
                <a:latin typeface="Arial MT"/>
                <a:cs typeface="Arial MT"/>
              </a:rPr>
              <a:t> </a:t>
            </a:r>
            <a:r>
              <a:rPr sz="1000" spc="10" dirty="0">
                <a:latin typeface="Arial MT"/>
                <a:cs typeface="Arial MT"/>
              </a:rPr>
              <a:t>la</a:t>
            </a:r>
            <a:r>
              <a:rPr sz="1000" spc="3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candidature</a:t>
            </a:r>
            <a:r>
              <a:rPr sz="1000" spc="3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de</a:t>
            </a:r>
            <a:r>
              <a:rPr sz="1000" spc="5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notre</a:t>
            </a:r>
            <a:r>
              <a:rPr sz="1000" spc="50" dirty="0">
                <a:latin typeface="Arial MT"/>
                <a:cs typeface="Arial MT"/>
              </a:rPr>
              <a:t> </a:t>
            </a:r>
            <a:r>
              <a:rPr sz="1000" spc="-10" dirty="0">
                <a:latin typeface="Arial MT"/>
                <a:cs typeface="Arial MT"/>
              </a:rPr>
              <a:t>enfant</a:t>
            </a:r>
            <a:r>
              <a:rPr sz="1000" spc="70" dirty="0">
                <a:latin typeface="Arial MT"/>
                <a:cs typeface="Arial MT"/>
              </a:rPr>
              <a:t> </a:t>
            </a:r>
            <a:r>
              <a:rPr sz="1000" spc="-10" dirty="0">
                <a:latin typeface="Arial MT"/>
                <a:cs typeface="Arial MT"/>
              </a:rPr>
              <a:t>est</a:t>
            </a:r>
            <a:r>
              <a:rPr sz="1000" spc="5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retenue,</a:t>
            </a:r>
            <a:r>
              <a:rPr sz="1000" spc="5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nous</a:t>
            </a:r>
            <a:r>
              <a:rPr sz="1000" spc="4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nous</a:t>
            </a:r>
            <a:r>
              <a:rPr sz="1000" spc="4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engageons</a:t>
            </a:r>
            <a:r>
              <a:rPr sz="1000" spc="4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à</a:t>
            </a:r>
            <a:r>
              <a:rPr sz="1000" spc="5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ce</a:t>
            </a:r>
            <a:r>
              <a:rPr sz="1000" spc="50" dirty="0">
                <a:latin typeface="Arial MT"/>
                <a:cs typeface="Arial MT"/>
              </a:rPr>
              <a:t> </a:t>
            </a:r>
            <a:r>
              <a:rPr sz="1000" spc="-10" dirty="0">
                <a:latin typeface="Arial MT"/>
                <a:cs typeface="Arial MT"/>
              </a:rPr>
              <a:t>qu’il</a:t>
            </a:r>
            <a:r>
              <a:rPr sz="1000" spc="5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suive</a:t>
            </a:r>
            <a:r>
              <a:rPr sz="1000" spc="3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l’enseignement </a:t>
            </a:r>
            <a:r>
              <a:rPr sz="1000" spc="-26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optionnel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Management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et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Gestion</a:t>
            </a:r>
            <a:r>
              <a:rPr sz="1000" spc="1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durant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toute</a:t>
            </a:r>
            <a:r>
              <a:rPr sz="1000" spc="-2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l’année</a:t>
            </a:r>
            <a:r>
              <a:rPr sz="1000" dirty="0">
                <a:latin typeface="Arial MT"/>
                <a:cs typeface="Arial MT"/>
              </a:rPr>
              <a:t> scolaire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2024-2025</a:t>
            </a:r>
            <a:r>
              <a:rPr sz="1000" dirty="0">
                <a:latin typeface="Arial MT"/>
                <a:cs typeface="Arial MT"/>
              </a:rPr>
              <a:t> »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16735" y="9182861"/>
            <a:ext cx="39916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Candidatures</a:t>
            </a:r>
            <a:r>
              <a:rPr sz="1200" b="1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2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multiples</a:t>
            </a:r>
            <a:r>
              <a:rPr sz="1200" b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2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effectuées</a:t>
            </a:r>
            <a:r>
              <a:rPr sz="1200" b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2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à</a:t>
            </a:r>
            <a:r>
              <a:rPr sz="1200" b="1" u="heavy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2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prioriser</a:t>
            </a:r>
            <a:r>
              <a:rPr sz="1200" b="1" u="heavy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200" b="1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</a:t>
            </a:r>
            <a:r>
              <a:rPr sz="1200" b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2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</a:t>
            </a:r>
            <a:r>
              <a:rPr sz="1200" b="1" u="heavy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2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à</a:t>
            </a:r>
            <a:r>
              <a:rPr sz="1200" b="1" u="heavy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2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9</a:t>
            </a:r>
            <a:r>
              <a:rPr sz="1200" b="1" u="heavy" spc="4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200" b="1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: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43685" y="9392818"/>
            <a:ext cx="5761355" cy="824865"/>
          </a:xfrm>
          <a:prstGeom prst="rect">
            <a:avLst/>
          </a:prstGeom>
        </p:spPr>
        <p:txBody>
          <a:bodyPr vert="horz" wrap="square" lIns="0" tIns="137795" rIns="0" bIns="0" rtlCol="0">
            <a:spAutoFit/>
          </a:bodyPr>
          <a:lstStyle/>
          <a:p>
            <a:pPr marL="1304925" indent="-204470">
              <a:lnSpc>
                <a:spcPct val="100000"/>
              </a:lnSpc>
              <a:spcBef>
                <a:spcPts val="1085"/>
              </a:spcBef>
              <a:buSzPct val="170000"/>
              <a:buFont typeface="Wingdings"/>
              <a:buChar char=""/>
              <a:tabLst>
                <a:tab pos="1305560" algn="l"/>
                <a:tab pos="2607310" algn="l"/>
              </a:tabLst>
            </a:pPr>
            <a:r>
              <a:rPr sz="1000" spc="5" dirty="0">
                <a:latin typeface="Arial MT"/>
                <a:cs typeface="Arial MT"/>
              </a:rPr>
              <a:t>TP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Physique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anglais	</a:t>
            </a:r>
            <a:r>
              <a:rPr sz="1800" spc="-10" dirty="0">
                <a:latin typeface="Wingdings"/>
                <a:cs typeface="Wingdings"/>
              </a:rPr>
              <a:t></a:t>
            </a:r>
            <a:r>
              <a:rPr sz="1000" spc="-10" dirty="0">
                <a:latin typeface="Arial MT"/>
                <a:cs typeface="Arial MT"/>
              </a:rPr>
              <a:t>classe</a:t>
            </a:r>
            <a:r>
              <a:rPr sz="1000" spc="-30" dirty="0">
                <a:latin typeface="Arial MT"/>
                <a:cs typeface="Arial MT"/>
              </a:rPr>
              <a:t> </a:t>
            </a:r>
            <a:r>
              <a:rPr sz="1000" spc="5" dirty="0">
                <a:latin typeface="Arial MT"/>
                <a:cs typeface="Arial MT"/>
              </a:rPr>
              <a:t>étoile</a:t>
            </a:r>
            <a:endParaRPr sz="1000">
              <a:latin typeface="Arial MT"/>
              <a:cs typeface="Arial MT"/>
            </a:endParaRPr>
          </a:p>
          <a:p>
            <a:pPr marL="216535" indent="-204470">
              <a:lnSpc>
                <a:spcPct val="100000"/>
              </a:lnSpc>
              <a:spcBef>
                <a:spcPts val="985"/>
              </a:spcBef>
              <a:buSzPct val="170000"/>
              <a:buFont typeface="Wingdings"/>
              <a:buChar char=""/>
              <a:tabLst>
                <a:tab pos="217170" algn="l"/>
                <a:tab pos="3741420" algn="l"/>
              </a:tabLst>
            </a:pPr>
            <a:r>
              <a:rPr sz="1000" spc="-10" dirty="0">
                <a:latin typeface="Arial MT"/>
                <a:cs typeface="Arial MT"/>
              </a:rPr>
              <a:t>eu</a:t>
            </a:r>
            <a:r>
              <a:rPr sz="1000" dirty="0">
                <a:latin typeface="Arial MT"/>
                <a:cs typeface="Arial MT"/>
              </a:rPr>
              <a:t>ro </a:t>
            </a:r>
            <a:r>
              <a:rPr sz="1000" spc="-10" dirty="0">
                <a:latin typeface="Arial MT"/>
                <a:cs typeface="Arial MT"/>
              </a:rPr>
              <a:t>e</a:t>
            </a:r>
            <a:r>
              <a:rPr sz="1000" spc="-25" dirty="0">
                <a:latin typeface="Arial MT"/>
                <a:cs typeface="Arial MT"/>
              </a:rPr>
              <a:t>s</a:t>
            </a:r>
            <a:r>
              <a:rPr sz="1000" spc="-10" dirty="0">
                <a:latin typeface="Arial MT"/>
                <a:cs typeface="Arial MT"/>
              </a:rPr>
              <a:t>pagno</a:t>
            </a:r>
            <a:r>
              <a:rPr sz="1000" dirty="0">
                <a:latin typeface="Arial MT"/>
                <a:cs typeface="Arial MT"/>
              </a:rPr>
              <a:t>l</a:t>
            </a:r>
            <a:r>
              <a:rPr sz="1000" spc="25" dirty="0">
                <a:latin typeface="Arial MT"/>
                <a:cs typeface="Arial MT"/>
              </a:rPr>
              <a:t> </a:t>
            </a:r>
            <a:r>
              <a:rPr sz="1800" dirty="0">
                <a:latin typeface="Wingdings"/>
                <a:cs typeface="Wingdings"/>
              </a:rPr>
              <a:t></a:t>
            </a:r>
            <a:r>
              <a:rPr sz="1000" spc="-10" dirty="0">
                <a:latin typeface="Arial MT"/>
                <a:cs typeface="Arial MT"/>
              </a:rPr>
              <a:t>La</a:t>
            </a:r>
            <a:r>
              <a:rPr sz="1000" spc="-20" dirty="0">
                <a:latin typeface="Arial MT"/>
                <a:cs typeface="Arial MT"/>
              </a:rPr>
              <a:t>t</a:t>
            </a:r>
            <a:r>
              <a:rPr sz="1000" spc="15" dirty="0">
                <a:latin typeface="Arial MT"/>
                <a:cs typeface="Arial MT"/>
              </a:rPr>
              <a:t>i</a:t>
            </a:r>
            <a:r>
              <a:rPr sz="1000" dirty="0">
                <a:latin typeface="Arial MT"/>
                <a:cs typeface="Arial MT"/>
              </a:rPr>
              <a:t>n 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800" spc="-20" dirty="0">
                <a:latin typeface="Wingdings"/>
                <a:cs typeface="Wingdings"/>
              </a:rPr>
              <a:t></a:t>
            </a:r>
            <a:r>
              <a:rPr sz="1000" spc="10" dirty="0">
                <a:latin typeface="Arial MT"/>
                <a:cs typeface="Arial MT"/>
              </a:rPr>
              <a:t>G</a:t>
            </a:r>
            <a:r>
              <a:rPr sz="1000" dirty="0">
                <a:latin typeface="Arial MT"/>
                <a:cs typeface="Arial MT"/>
              </a:rPr>
              <a:t>r</a:t>
            </a:r>
            <a:r>
              <a:rPr sz="1000" spc="-10" dirty="0">
                <a:latin typeface="Arial MT"/>
                <a:cs typeface="Arial MT"/>
              </a:rPr>
              <a:t>e</a:t>
            </a:r>
            <a:r>
              <a:rPr sz="1000" dirty="0">
                <a:latin typeface="Arial MT"/>
                <a:cs typeface="Arial MT"/>
              </a:rPr>
              <a:t>c </a:t>
            </a:r>
            <a:r>
              <a:rPr sz="1000" spc="-30" dirty="0">
                <a:latin typeface="Arial MT"/>
                <a:cs typeface="Arial MT"/>
              </a:rPr>
              <a:t> </a:t>
            </a:r>
            <a:r>
              <a:rPr sz="1800" spc="5" dirty="0">
                <a:latin typeface="Wingdings"/>
                <a:cs typeface="Wingdings"/>
              </a:rPr>
              <a:t></a:t>
            </a:r>
            <a:r>
              <a:rPr sz="1000" spc="5" dirty="0">
                <a:latin typeface="Arial MT"/>
                <a:cs typeface="Arial MT"/>
              </a:rPr>
              <a:t>A</a:t>
            </a:r>
            <a:r>
              <a:rPr sz="1000" spc="-10" dirty="0">
                <a:latin typeface="Arial MT"/>
                <a:cs typeface="Arial MT"/>
              </a:rPr>
              <a:t>l</a:t>
            </a:r>
            <a:r>
              <a:rPr sz="1000" spc="15" dirty="0">
                <a:latin typeface="Arial MT"/>
                <a:cs typeface="Arial MT"/>
              </a:rPr>
              <a:t>l</a:t>
            </a:r>
            <a:r>
              <a:rPr sz="1000" spc="-35" dirty="0">
                <a:latin typeface="Arial MT"/>
                <a:cs typeface="Arial MT"/>
              </a:rPr>
              <a:t>e</a:t>
            </a:r>
            <a:r>
              <a:rPr sz="1000" spc="25" dirty="0">
                <a:latin typeface="Arial MT"/>
                <a:cs typeface="Arial MT"/>
              </a:rPr>
              <a:t>m</a:t>
            </a:r>
            <a:r>
              <a:rPr sz="1000" spc="-10" dirty="0">
                <a:latin typeface="Arial MT"/>
                <a:cs typeface="Arial MT"/>
              </a:rPr>
              <a:t>an</a:t>
            </a:r>
            <a:r>
              <a:rPr sz="1000" dirty="0">
                <a:latin typeface="Arial MT"/>
                <a:cs typeface="Arial MT"/>
              </a:rPr>
              <a:t>d </a:t>
            </a:r>
            <a:r>
              <a:rPr sz="1000" spc="-10" dirty="0">
                <a:latin typeface="Arial MT"/>
                <a:cs typeface="Arial MT"/>
              </a:rPr>
              <a:t>L</a:t>
            </a:r>
            <a:r>
              <a:rPr sz="1000" spc="5" dirty="0">
                <a:latin typeface="Arial MT"/>
                <a:cs typeface="Arial MT"/>
              </a:rPr>
              <a:t>VC</a:t>
            </a:r>
            <a:r>
              <a:rPr sz="1000" dirty="0">
                <a:latin typeface="Arial MT"/>
                <a:cs typeface="Arial MT"/>
              </a:rPr>
              <a:t> </a:t>
            </a:r>
            <a:r>
              <a:rPr sz="10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Wingdings"/>
                <a:cs typeface="Wingdings"/>
              </a:rPr>
              <a:t></a:t>
            </a:r>
            <a:r>
              <a:rPr sz="1000" dirty="0">
                <a:latin typeface="Arial MT"/>
                <a:cs typeface="Arial MT"/>
              </a:rPr>
              <a:t>SL	</a:t>
            </a:r>
            <a:r>
              <a:rPr sz="1800" spc="5" dirty="0">
                <a:latin typeface="Wingdings"/>
                <a:cs typeface="Wingdings"/>
              </a:rPr>
              <a:t></a:t>
            </a:r>
            <a:r>
              <a:rPr sz="1000" spc="5" dirty="0">
                <a:latin typeface="Arial MT"/>
                <a:cs typeface="Arial MT"/>
              </a:rPr>
              <a:t>M</a:t>
            </a:r>
            <a:r>
              <a:rPr sz="1000" spc="-10" dirty="0">
                <a:latin typeface="Arial MT"/>
                <a:cs typeface="Arial MT"/>
              </a:rPr>
              <a:t>anag</a:t>
            </a:r>
            <a:r>
              <a:rPr sz="1000" spc="-35" dirty="0">
                <a:latin typeface="Arial MT"/>
                <a:cs typeface="Arial MT"/>
              </a:rPr>
              <a:t>e</a:t>
            </a:r>
            <a:r>
              <a:rPr sz="1000" spc="25" dirty="0">
                <a:latin typeface="Arial MT"/>
                <a:cs typeface="Arial MT"/>
              </a:rPr>
              <a:t>m</a:t>
            </a:r>
            <a:r>
              <a:rPr sz="1000" spc="-10" dirty="0">
                <a:latin typeface="Arial MT"/>
                <a:cs typeface="Arial MT"/>
              </a:rPr>
              <a:t>en</a:t>
            </a:r>
            <a:r>
              <a:rPr sz="1000" dirty="0">
                <a:latin typeface="Arial MT"/>
                <a:cs typeface="Arial MT"/>
              </a:rPr>
              <a:t>t</a:t>
            </a:r>
            <a:r>
              <a:rPr sz="1000" spc="15" dirty="0">
                <a:latin typeface="Arial MT"/>
                <a:cs typeface="Arial MT"/>
              </a:rPr>
              <a:t> </a:t>
            </a:r>
            <a:r>
              <a:rPr sz="1000" spc="-10" dirty="0">
                <a:latin typeface="Arial MT"/>
                <a:cs typeface="Arial MT"/>
              </a:rPr>
              <a:t>e</a:t>
            </a:r>
            <a:r>
              <a:rPr sz="1000" dirty="0">
                <a:latin typeface="Arial MT"/>
                <a:cs typeface="Arial MT"/>
              </a:rPr>
              <a:t>t</a:t>
            </a:r>
            <a:r>
              <a:rPr sz="1000" spc="-10" dirty="0">
                <a:latin typeface="Arial MT"/>
                <a:cs typeface="Arial MT"/>
              </a:rPr>
              <a:t> ge</a:t>
            </a:r>
            <a:r>
              <a:rPr sz="1000" spc="-25" dirty="0">
                <a:latin typeface="Arial MT"/>
                <a:cs typeface="Arial MT"/>
              </a:rPr>
              <a:t>s</a:t>
            </a:r>
            <a:r>
              <a:rPr sz="1000" spc="5" dirty="0">
                <a:latin typeface="Arial MT"/>
                <a:cs typeface="Arial MT"/>
              </a:rPr>
              <a:t>t</a:t>
            </a:r>
            <a:r>
              <a:rPr sz="1000" spc="15" dirty="0">
                <a:latin typeface="Arial MT"/>
                <a:cs typeface="Arial MT"/>
              </a:rPr>
              <a:t>i</a:t>
            </a:r>
            <a:r>
              <a:rPr sz="1000" spc="-10" dirty="0">
                <a:latin typeface="Arial MT"/>
                <a:cs typeface="Arial MT"/>
              </a:rPr>
              <a:t>o</a:t>
            </a:r>
            <a:r>
              <a:rPr sz="1000" dirty="0">
                <a:latin typeface="Arial MT"/>
                <a:cs typeface="Arial MT"/>
              </a:rPr>
              <a:t>n</a:t>
            </a:r>
            <a:r>
              <a:rPr sz="1000" spc="5" dirty="0">
                <a:latin typeface="Arial MT"/>
                <a:cs typeface="Arial MT"/>
              </a:rPr>
              <a:t> </a:t>
            </a:r>
            <a:r>
              <a:rPr sz="1800" dirty="0">
                <a:latin typeface="Wingdings"/>
                <a:cs typeface="Wingdings"/>
              </a:rPr>
              <a:t></a:t>
            </a:r>
            <a:r>
              <a:rPr sz="1800" spc="-204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PS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3811" y="10018267"/>
            <a:ext cx="925194" cy="179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7170" indent="-205104">
              <a:lnSpc>
                <a:spcPts val="1410"/>
              </a:lnSpc>
              <a:buSzPct val="170000"/>
              <a:buFont typeface="Wingdings"/>
              <a:buChar char=""/>
              <a:tabLst>
                <a:tab pos="217804" algn="l"/>
              </a:tabLst>
            </a:pPr>
            <a:r>
              <a:rPr sz="1000" spc="-5" dirty="0">
                <a:latin typeface="Arial MT"/>
                <a:cs typeface="Arial MT"/>
              </a:rPr>
              <a:t>euro</a:t>
            </a:r>
            <a:r>
              <a:rPr sz="1000" spc="-50" dirty="0">
                <a:latin typeface="Arial MT"/>
                <a:cs typeface="Arial MT"/>
              </a:rPr>
              <a:t> </a:t>
            </a:r>
            <a:r>
              <a:rPr sz="1000" dirty="0">
                <a:latin typeface="Arial MT"/>
                <a:cs typeface="Arial MT"/>
              </a:rPr>
              <a:t>anglais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657</Words>
  <Application>Microsoft Office PowerPoint</Application>
  <PresentationFormat>Personnalisé</PresentationFormat>
  <Paragraphs>60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Arial MT</vt:lpstr>
      <vt:lpstr>Calibri</vt:lpstr>
      <vt:lpstr>Courier New</vt:lpstr>
      <vt:lpstr>Times New Roman</vt:lpstr>
      <vt:lpstr>Wingdings</vt:lpstr>
      <vt:lpstr>Office Theme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Toulouse, le</dc:title>
  <dc:creator>Secrétariat 1</dc:creator>
  <cp:lastModifiedBy>secretariat1</cp:lastModifiedBy>
  <cp:revision>1</cp:revision>
  <dcterms:created xsi:type="dcterms:W3CDTF">2024-05-06T07:06:21Z</dcterms:created>
  <dcterms:modified xsi:type="dcterms:W3CDTF">2024-05-06T07:06:38Z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2024-05-06T00:00:00Z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2024-05-06T00:00:00Z</vt:filetime>
  </property>
</Properties>
</file>