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</p:sldIdLst>
  <p:sldSz cx="7562088" cy="10692384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PictId1" Type="http://schemas.openxmlformats.org/officeDocument/2006/relationships/image" Target="../media/image2.jpeg"/><Relationship Id="rId1" Type="http://schemas.openxmlformats.org/officeDocument/2006/relationships/slideLayout" Target="../slideLayouts/slideLayout.xml"/><Relationship Id="rLinkId0" Type="http://schemas.openxmlformats.org/officeDocument/2006/relationships/hyperlink" Target="mailto:0311586f@ac-toulouse.fr" TargetMode="External"/></Relationships>
</file>

<file path=ppt/slides/_rels/slide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Id1" Type="http://schemas.openxmlformats.org/officeDocument/2006/relationships/slideLayout" Target="../slideLayouts/slideLayout.xml"/><Relationship Id="rLinkId0" Type="http://schemas.openxmlformats.org/officeDocument/2006/relationships/hyperlink" Target="mailto:0311586f@ac-toulouse.fr" TargetMode="Externa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847344" y="362712"/>
            <a:ext cx="542544" cy="19812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249680" y="859536"/>
            <a:ext cx="499872" cy="615696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826008" y="545592"/>
            <a:ext cx="573024" cy="15849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/>
            <a:r>
              <a:rPr lang="en-US" b="1" i="1" u="sng" sz="400">
                <a:solidFill>
                  <a:srgbClr val="434343"/>
                </a:solidFill>
                <a:latin typeface="Arial"/>
              </a:rPr>
              <a:t>librrli ‘ </a:t>
            </a:r>
            <a:r>
              <a:rPr lang="fr" b="1" i="1" u="sng" sz="400">
                <a:solidFill>
                  <a:srgbClr val="434343"/>
                </a:solidFill>
                <a:latin typeface="Arial"/>
              </a:rPr>
              <a:t>Égalitr </a:t>
            </a:r>
            <a:r>
              <a:rPr lang="en-US" b="1" i="1" u="sng" sz="400">
                <a:solidFill>
                  <a:srgbClr val="434343"/>
                </a:solidFill>
                <a:latin typeface="Arial"/>
              </a:rPr>
              <a:t>• Fral'rnM</a:t>
            </a:r>
          </a:p>
          <a:p>
            <a:pPr indent="0"/>
            <a:r>
              <a:rPr lang="fr" cap="small" sz="400">
                <a:solidFill>
                  <a:srgbClr val="232323"/>
                </a:solidFill>
                <a:latin typeface="Constantia"/>
              </a:rPr>
              <a:t>République </a:t>
            </a:r>
            <a:r>
              <a:rPr lang="fr" cap="small" sz="400">
                <a:solidFill>
                  <a:srgbClr val="434343"/>
                </a:solidFill>
                <a:latin typeface="Constantia"/>
              </a:rPr>
              <a:t>Française</a:t>
            </a:r>
          </a:p>
        </p:txBody>
      </p:sp>
      <p:sp>
        <p:nvSpPr>
          <p:cNvPr id="5" name=""/>
          <p:cNvSpPr/>
          <p:nvPr/>
        </p:nvSpPr>
        <p:spPr>
          <a:xfrm>
            <a:off x="335280" y="1060704"/>
            <a:ext cx="886968" cy="140208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203200">
              <a:lnSpc>
                <a:spcPts val="1152"/>
              </a:lnSpc>
            </a:pPr>
            <a:r>
              <a:rPr lang="fr" b="1" sz="1200" spc="100">
                <a:latin typeface="Arial"/>
              </a:rPr>
              <a:t>lycée </a:t>
            </a:r>
            <a:r>
              <a:rPr lang="en-US" b="1" sz="1200" spc="100">
                <a:latin typeface="Arial"/>
              </a:rPr>
              <a:t>d'enseignem </a:t>
            </a:r>
          </a:p>
        </p:txBody>
      </p:sp>
      <p:sp>
        <p:nvSpPr>
          <p:cNvPr id="6" name=""/>
          <p:cNvSpPr/>
          <p:nvPr/>
        </p:nvSpPr>
        <p:spPr>
          <a:xfrm>
            <a:off x="182880" y="1194816"/>
            <a:ext cx="1091184" cy="155448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203200">
              <a:lnSpc>
                <a:spcPts val="1152"/>
              </a:lnSpc>
            </a:pPr>
            <a:r>
              <a:rPr lang="fr" b="1" sz="1200" spc="100">
                <a:latin typeface="Arial"/>
              </a:rPr>
              <a:t>général el éechnaloglq' </a:t>
            </a:r>
          </a:p>
        </p:txBody>
      </p:sp>
      <p:sp>
        <p:nvSpPr>
          <p:cNvPr id="7" name=""/>
          <p:cNvSpPr/>
          <p:nvPr/>
        </p:nvSpPr>
        <p:spPr>
          <a:xfrm>
            <a:off x="545592" y="1347216"/>
            <a:ext cx="789432" cy="124968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203200">
              <a:lnSpc>
                <a:spcPts val="1152"/>
              </a:lnSpc>
            </a:pPr>
            <a:r>
              <a:rPr lang="fr" b="1" sz="1200" spc="100">
                <a:latin typeface="Arial"/>
              </a:rPr>
              <a:t>Toulouse-Lflurré</a:t>
            </a:r>
          </a:p>
        </p:txBody>
      </p:sp>
      <p:sp>
        <p:nvSpPr>
          <p:cNvPr id="8" name=""/>
          <p:cNvSpPr/>
          <p:nvPr/>
        </p:nvSpPr>
        <p:spPr>
          <a:xfrm>
            <a:off x="783336" y="1533144"/>
            <a:ext cx="615696" cy="31699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r" indent="0">
              <a:spcAft>
                <a:spcPts val="210"/>
              </a:spcAft>
            </a:pPr>
            <a:r>
              <a:rPr lang="fr" sz="650" spc="100">
                <a:solidFill>
                  <a:srgbClr val="232323"/>
                </a:solidFill>
                <a:latin typeface="Segoe UI"/>
              </a:rPr>
              <a:t>Haure-Garorne</a:t>
            </a:r>
          </a:p>
          <a:p>
            <a:pPr algn="r" indent="0">
              <a:lnSpc>
                <a:spcPts val="696"/>
              </a:lnSpc>
            </a:pPr>
            <a:r>
              <a:rPr lang="fr" b="1" sz="700" spc="150">
                <a:solidFill>
                  <a:srgbClr val="232323"/>
                </a:solidFill>
                <a:latin typeface="Arial"/>
              </a:rPr>
              <a:t>académie </a:t>
            </a:r>
            <a:r>
              <a:rPr lang="fr" sz="650" spc="100">
                <a:solidFill>
                  <a:srgbClr val="434343"/>
                </a:solidFill>
                <a:latin typeface="Segoe UI"/>
              </a:rPr>
              <a:t>f au ln us e</a:t>
            </a:r>
          </a:p>
        </p:txBody>
      </p:sp>
      <p:sp>
        <p:nvSpPr>
          <p:cNvPr id="9" name=""/>
          <p:cNvSpPr/>
          <p:nvPr/>
        </p:nvSpPr>
        <p:spPr>
          <a:xfrm>
            <a:off x="5084064" y="981456"/>
            <a:ext cx="1450848" cy="146304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/>
            <a:r>
              <a:rPr lang="fr" sz="1000">
                <a:latin typeface="Arial"/>
              </a:rPr>
              <a:t>Toulouse, le 14 mai 2024</a:t>
            </a:r>
          </a:p>
        </p:txBody>
      </p:sp>
      <p:sp>
        <p:nvSpPr>
          <p:cNvPr id="10" name=""/>
          <p:cNvSpPr/>
          <p:nvPr/>
        </p:nvSpPr>
        <p:spPr>
          <a:xfrm>
            <a:off x="3709416" y="1697736"/>
            <a:ext cx="2304288" cy="155448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/>
            <a:r>
              <a:rPr lang="fr" sz="1000">
                <a:latin typeface="Arial"/>
              </a:rPr>
              <a:t>Le Proviseur du Lycée Toulouse Lautrec</a:t>
            </a:r>
          </a:p>
        </p:txBody>
      </p:sp>
      <p:sp>
        <p:nvSpPr>
          <p:cNvPr id="11" name=""/>
          <p:cNvSpPr/>
          <p:nvPr/>
        </p:nvSpPr>
        <p:spPr>
          <a:xfrm>
            <a:off x="3712464" y="1975104"/>
            <a:ext cx="259080" cy="128016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>
              <a:spcAft>
                <a:spcPts val="1470"/>
              </a:spcAft>
            </a:pPr>
            <a:r>
              <a:rPr lang="fr" sz="1000">
                <a:latin typeface="Arial"/>
              </a:rPr>
              <a:t>Aux</a:t>
            </a:r>
          </a:p>
        </p:txBody>
      </p:sp>
      <p:sp>
        <p:nvSpPr>
          <p:cNvPr id="12" name=""/>
          <p:cNvSpPr/>
          <p:nvPr/>
        </p:nvSpPr>
        <p:spPr>
          <a:xfrm>
            <a:off x="3721608" y="2371344"/>
            <a:ext cx="1667256" cy="131064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>
              <a:spcBef>
                <a:spcPts val="1470"/>
              </a:spcBef>
              <a:spcAft>
                <a:spcPts val="2310"/>
              </a:spcAft>
            </a:pPr>
            <a:r>
              <a:rPr lang="fr" sz="1000">
                <a:latin typeface="Arial"/>
              </a:rPr>
              <a:t>Familles des élèves de 3ème</a:t>
            </a:r>
          </a:p>
        </p:txBody>
      </p:sp>
      <p:sp>
        <p:nvSpPr>
          <p:cNvPr id="13" name=""/>
          <p:cNvSpPr/>
          <p:nvPr/>
        </p:nvSpPr>
        <p:spPr>
          <a:xfrm>
            <a:off x="213360" y="2593848"/>
            <a:ext cx="929640" cy="144475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r" indent="0">
              <a:lnSpc>
                <a:spcPts val="1032"/>
              </a:lnSpc>
              <a:spcAft>
                <a:spcPts val="630"/>
              </a:spcAft>
            </a:pPr>
            <a:r>
              <a:rPr lang="fr" sz="650">
                <a:latin typeface="Arial"/>
              </a:rPr>
              <a:t>EC/SK/2024 Affaire suivi e par Secrétariat du Proviseur Téléphone 05.34.40.12.20 Mél. 0311586f @ac-toulouse.fr</a:t>
            </a:r>
          </a:p>
          <a:p>
            <a:pPr algn="r" indent="0">
              <a:lnSpc>
                <a:spcPts val="1056"/>
              </a:lnSpc>
            </a:pPr>
            <a:r>
              <a:rPr lang="fr" b="1" sz="650">
                <a:latin typeface="Arial"/>
              </a:rPr>
              <a:t>64 bd Pierre Curie 31020 TOULOUSE</a:t>
            </a:r>
          </a:p>
        </p:txBody>
      </p:sp>
      <p:sp>
        <p:nvSpPr>
          <p:cNvPr id="14" name=""/>
          <p:cNvSpPr/>
          <p:nvPr/>
        </p:nvSpPr>
        <p:spPr>
          <a:xfrm>
            <a:off x="3233928" y="2926080"/>
            <a:ext cx="1810512" cy="131064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algn="ctr" indent="0">
              <a:spcBef>
                <a:spcPts val="2310"/>
              </a:spcBef>
              <a:spcAft>
                <a:spcPts val="1890"/>
              </a:spcAft>
            </a:pPr>
            <a:r>
              <a:rPr lang="fr" b="1" u="sng" sz="1000">
                <a:latin typeface="Arial"/>
              </a:rPr>
              <a:t>Note à l’attention des familles</a:t>
            </a:r>
          </a:p>
        </p:txBody>
      </p:sp>
      <p:sp>
        <p:nvSpPr>
          <p:cNvPr id="15" name=""/>
          <p:cNvSpPr/>
          <p:nvPr/>
        </p:nvSpPr>
        <p:spPr>
          <a:xfrm>
            <a:off x="1447800" y="3407664"/>
            <a:ext cx="5385816" cy="35052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ctr" indent="0">
              <a:spcBef>
                <a:spcPts val="1890"/>
              </a:spcBef>
              <a:spcAft>
                <a:spcPts val="630"/>
              </a:spcAft>
            </a:pPr>
            <a:r>
              <a:rPr lang="fr" b="1" sz="1000">
                <a:latin typeface="Arial"/>
              </a:rPr>
              <a:t>Candidature à l’enseignement optionnel latin ou grec (Langues et cultures de l’Antiquité)</a:t>
            </a:r>
          </a:p>
          <a:p>
            <a:pPr algn="ctr" indent="0">
              <a:spcAft>
                <a:spcPts val="1890"/>
              </a:spcAft>
            </a:pPr>
            <a:r>
              <a:rPr lang="fr" b="1" sz="1000">
                <a:latin typeface="Arial"/>
              </a:rPr>
              <a:t>Année scolaire 2024/2025</a:t>
            </a:r>
          </a:p>
        </p:txBody>
      </p:sp>
      <p:sp>
        <p:nvSpPr>
          <p:cNvPr id="16" name=""/>
          <p:cNvSpPr/>
          <p:nvPr/>
        </p:nvSpPr>
        <p:spPr>
          <a:xfrm>
            <a:off x="1243584" y="4108704"/>
            <a:ext cx="5785104" cy="587349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469900">
              <a:lnSpc>
                <a:spcPts val="1152"/>
              </a:lnSpc>
              <a:spcBef>
                <a:spcPts val="1890"/>
              </a:spcBef>
              <a:spcAft>
                <a:spcPts val="630"/>
              </a:spcAft>
            </a:pPr>
            <a:r>
              <a:rPr lang="fr" sz="1000">
                <a:latin typeface="Arial"/>
              </a:rPr>
              <a:t>L’enseignement du latin et du grec a beaucoup évolué ces dernières années : </a:t>
            </a:r>
            <a:r>
              <a:rPr lang="fr" b="1" sz="1000">
                <a:latin typeface="Arial"/>
              </a:rPr>
              <a:t>les activités sont désormais variées </a:t>
            </a:r>
            <a:r>
              <a:rPr lang="fr" sz="1000">
                <a:latin typeface="Arial"/>
              </a:rPr>
              <a:t>et </a:t>
            </a:r>
            <a:r>
              <a:rPr lang="fr" b="1" sz="1000">
                <a:latin typeface="Arial"/>
              </a:rPr>
              <a:t>l’on ne fait pas que traduire </a:t>
            </a:r>
            <a:r>
              <a:rPr lang="fr" sz="1000">
                <a:latin typeface="Arial"/>
              </a:rPr>
              <a:t>!</a:t>
            </a:r>
          </a:p>
          <a:p>
            <a:pPr indent="0">
              <a:spcAft>
                <a:spcPts val="630"/>
              </a:spcAft>
            </a:pPr>
            <a:r>
              <a:rPr lang="fr" u="sng" sz="1000">
                <a:latin typeface="Arial"/>
              </a:rPr>
              <a:t>Accessible même aux </a:t>
            </a:r>
            <a:r>
              <a:rPr lang="fr" b="1" u="sng" sz="1000">
                <a:latin typeface="Arial"/>
              </a:rPr>
              <a:t>débutants</a:t>
            </a:r>
          </a:p>
          <a:p>
            <a:pPr indent="469900">
              <a:lnSpc>
                <a:spcPts val="1248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Ces options sont ouvertes à tout élève </a:t>
            </a:r>
            <a:r>
              <a:rPr lang="fr" b="1" sz="1000">
                <a:latin typeface="Arial"/>
              </a:rPr>
              <a:t>même débutant</a:t>
            </a:r>
            <a:r>
              <a:rPr lang="fr" sz="1000">
                <a:latin typeface="Arial"/>
              </a:rPr>
              <a:t>. Les bases grammaticales et culturelles sont travaillées ou retravaillées progressivement en classe de 2</a:t>
            </a:r>
            <a:r>
              <a:rPr lang="fr" baseline="30000" sz="1000">
                <a:latin typeface="Arial"/>
              </a:rPr>
              <a:t>nde</a:t>
            </a:r>
            <a:r>
              <a:rPr lang="fr" sz="1000">
                <a:latin typeface="Arial"/>
              </a:rPr>
              <a:t>.</a:t>
            </a:r>
          </a:p>
          <a:p>
            <a:pPr indent="0">
              <a:lnSpc>
                <a:spcPts val="1176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Les conditions nécessaires sont le </a:t>
            </a:r>
            <a:r>
              <a:rPr lang="fr" b="1" sz="1000">
                <a:latin typeface="Arial"/>
              </a:rPr>
              <a:t>sérieux, l’attention encours et surtout la curiosité </a:t>
            </a:r>
            <a:r>
              <a:rPr lang="fr" sz="1000">
                <a:latin typeface="Arial"/>
              </a:rPr>
              <a:t>et tous les profils scolaires sont les bienvenus.</a:t>
            </a:r>
          </a:p>
          <a:p>
            <a:pPr indent="0">
              <a:lnSpc>
                <a:spcPts val="1152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La poursuite de l’enseignement de latin ou de grec à l’issue de la classe de seconde n’est pas obligatoire. Cette poursuite relève du libre choix de l’élève.</a:t>
            </a:r>
          </a:p>
          <a:p>
            <a:pPr indent="0">
              <a:lnSpc>
                <a:spcPts val="1128"/>
              </a:lnSpc>
            </a:pPr>
            <a:r>
              <a:rPr lang="fr" u="sng" sz="1000">
                <a:latin typeface="Arial"/>
              </a:rPr>
              <a:t>Objectif :</a:t>
            </a:r>
          </a:p>
          <a:p>
            <a:pPr indent="469900">
              <a:lnSpc>
                <a:spcPts val="1128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L’objectif des cours a clairement été réorienté ces dernières années vers </a:t>
            </a:r>
            <a:r>
              <a:rPr lang="fr" b="1" sz="1000">
                <a:latin typeface="Arial"/>
              </a:rPr>
              <a:t>le développement de la </a:t>
            </a:r>
            <a:r>
              <a:rPr lang="en-US" b="1" sz="1000">
                <a:latin typeface="Arial"/>
              </a:rPr>
              <a:t>culture </a:t>
            </a:r>
            <a:r>
              <a:rPr lang="fr" b="1" sz="1000">
                <a:latin typeface="Arial"/>
              </a:rPr>
              <a:t>générale </a:t>
            </a:r>
            <a:r>
              <a:rPr lang="en-US" sz="1000">
                <a:latin typeface="Arial"/>
              </a:rPr>
              <a:t>des </a:t>
            </a:r>
            <a:r>
              <a:rPr lang="fr" sz="1000">
                <a:latin typeface="Arial"/>
              </a:rPr>
              <a:t>élèves afin de leur offrir des </a:t>
            </a:r>
            <a:r>
              <a:rPr lang="fr" b="1" sz="1000">
                <a:latin typeface="Arial"/>
              </a:rPr>
              <a:t>clés de compréhension du monde </a:t>
            </a:r>
            <a:r>
              <a:rPr lang="fr" sz="1000">
                <a:latin typeface="Arial"/>
              </a:rPr>
              <a:t>dans lequel ils évoluent : un dialogue permanent est noué entre </a:t>
            </a:r>
            <a:r>
              <a:rPr lang="fr" b="1" sz="1000">
                <a:latin typeface="Arial"/>
              </a:rPr>
              <a:t>Antiquité et monde contemporain</a:t>
            </a:r>
            <a:r>
              <a:rPr lang="fr" sz="1000">
                <a:latin typeface="Arial"/>
              </a:rPr>
              <a:t>.</a:t>
            </a:r>
          </a:p>
          <a:p>
            <a:pPr indent="0">
              <a:lnSpc>
                <a:spcPts val="1128"/>
              </a:lnSpc>
            </a:pPr>
            <a:r>
              <a:rPr lang="fr" u="sng" sz="1000">
                <a:latin typeface="Arial"/>
              </a:rPr>
              <a:t>Un atout pour la scolarité</a:t>
            </a:r>
          </a:p>
          <a:p>
            <a:pPr indent="469900">
              <a:lnSpc>
                <a:spcPts val="1128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Les options latin et grec s’adressent à un </a:t>
            </a:r>
            <a:r>
              <a:rPr lang="fr" b="1" sz="1000">
                <a:latin typeface="Arial"/>
              </a:rPr>
              <a:t>public beaucoup plus large </a:t>
            </a:r>
            <a:r>
              <a:rPr lang="fr" sz="1000">
                <a:latin typeface="Arial"/>
              </a:rPr>
              <a:t>qu’avant et les cours permettent de faire progresser les élèves dans de nombreuses disciplines (français, histoire-géographie, droit, sciences...)</a:t>
            </a:r>
          </a:p>
          <a:p>
            <a:pPr indent="0">
              <a:lnSpc>
                <a:spcPts val="1128"/>
              </a:lnSpc>
            </a:pPr>
            <a:r>
              <a:rPr lang="fr" u="sng" sz="1000">
                <a:latin typeface="Arial"/>
              </a:rPr>
              <a:t>Un atout pour l’orientation</a:t>
            </a:r>
          </a:p>
          <a:p>
            <a:pPr indent="469900">
              <a:lnSpc>
                <a:spcPts val="1128"/>
              </a:lnSpc>
              <a:spcAft>
                <a:spcPts val="630"/>
              </a:spcAft>
            </a:pPr>
            <a:r>
              <a:rPr lang="fr" sz="1000">
                <a:latin typeface="Arial"/>
              </a:rPr>
              <a:t>Ces options sont </a:t>
            </a:r>
            <a:r>
              <a:rPr lang="fr" b="1" sz="1000">
                <a:latin typeface="Arial"/>
              </a:rPr>
              <a:t>fortement valorisées sur Parcoursup </a:t>
            </a:r>
            <a:r>
              <a:rPr lang="fr" sz="1000">
                <a:latin typeface="Arial"/>
              </a:rPr>
              <a:t>pour n’importe quel profil d’élèves. Les écoles recherchent des profils d’élèves latinistes et hellénistes car les options latin ou grec sont gages de </a:t>
            </a:r>
            <a:r>
              <a:rPr lang="fr" b="1" sz="1000">
                <a:latin typeface="Arial"/>
              </a:rPr>
              <a:t>sérieux, d’ouverture d’esprit, de curiosité, de culture </a:t>
            </a:r>
            <a:r>
              <a:rPr lang="fr" sz="1000">
                <a:latin typeface="Arial"/>
              </a:rPr>
              <a:t>et ce sont </a:t>
            </a:r>
            <a:r>
              <a:rPr lang="fr" b="1" sz="1000">
                <a:latin typeface="Arial"/>
              </a:rPr>
              <a:t>des qualités appréciées pour n’importe quel cursus</a:t>
            </a:r>
            <a:r>
              <a:rPr lang="fr" sz="1000">
                <a:latin typeface="Arial"/>
              </a:rPr>
              <a:t>.</a:t>
            </a:r>
          </a:p>
          <a:p>
            <a:pPr indent="0">
              <a:spcAft>
                <a:spcPts val="630"/>
              </a:spcAft>
            </a:pPr>
            <a:r>
              <a:rPr lang="fr" u="sng" sz="1000">
                <a:solidFill>
                  <a:srgbClr val="243238"/>
                </a:solidFill>
                <a:latin typeface="Arial"/>
              </a:rPr>
              <a:t>Une lettre de motivation (facultative)</a:t>
            </a:r>
          </a:p>
          <a:p>
            <a:pPr indent="469900">
              <a:lnSpc>
                <a:spcPts val="1152"/>
              </a:lnSpc>
              <a:spcAft>
                <a:spcPts val="630"/>
              </a:spcAft>
            </a:pPr>
            <a:r>
              <a:rPr lang="fr" sz="1000">
                <a:solidFill>
                  <a:srgbClr val="243238"/>
                </a:solidFill>
                <a:latin typeface="Arial"/>
              </a:rPr>
              <a:t>Les options sont ouvertes aux débutants mais pour apprendre à mieux connaître le groupe des latinistes et des hellénistes, </a:t>
            </a:r>
            <a:r>
              <a:rPr lang="fr" b="1" sz="1000">
                <a:solidFill>
                  <a:srgbClr val="243238"/>
                </a:solidFill>
                <a:latin typeface="Arial"/>
              </a:rPr>
              <a:t>une lettre de motivation peut être rédigée par l’élève</a:t>
            </a:r>
            <a:r>
              <a:rPr lang="fr" sz="1000">
                <a:solidFill>
                  <a:srgbClr val="243238"/>
                </a:solidFill>
                <a:latin typeface="Arial"/>
              </a:rPr>
              <a:t>.</a:t>
            </a:r>
          </a:p>
          <a:p>
            <a:pPr indent="0">
              <a:lnSpc>
                <a:spcPts val="1152"/>
              </a:lnSpc>
              <a:spcAft>
                <a:spcPts val="630"/>
              </a:spcAft>
            </a:pPr>
            <a:r>
              <a:rPr lang="fr" sz="1000">
                <a:solidFill>
                  <a:srgbClr val="243238"/>
                </a:solidFill>
                <a:latin typeface="Arial"/>
              </a:rPr>
              <a:t>En quelques lignes, l’élève nous fait part de </a:t>
            </a:r>
            <a:r>
              <a:rPr lang="fr" b="1" sz="1000">
                <a:solidFill>
                  <a:srgbClr val="243238"/>
                </a:solidFill>
                <a:latin typeface="Arial"/>
              </a:rPr>
              <a:t>ses motivations, de sa curiosité, de son goût pour l’Antiquité et de ses attentes...</a:t>
            </a:r>
          </a:p>
          <a:p>
            <a:pPr algn="just" indent="469900">
              <a:lnSpc>
                <a:spcPts val="1128"/>
              </a:lnSpc>
            </a:pPr>
            <a:r>
              <a:rPr lang="fr" sz="1000">
                <a:solidFill>
                  <a:srgbClr val="243238"/>
                </a:solidFill>
                <a:latin typeface="Arial"/>
              </a:rPr>
              <a:t>Les familles devront faire parvenir le dossier de candidature </a:t>
            </a:r>
            <a:r>
              <a:rPr lang="fr" b="1" u="sng" sz="1000">
                <a:solidFill>
                  <a:srgbClr val="243238"/>
                </a:solidFill>
                <a:latin typeface="Arial"/>
              </a:rPr>
              <a:t>complet</a:t>
            </a:r>
            <a:r>
              <a:rPr lang="fr" b="1" sz="1000">
                <a:solidFill>
                  <a:srgbClr val="243238"/>
                </a:solidFill>
                <a:latin typeface="Arial"/>
              </a:rPr>
              <a:t> </a:t>
            </a:r>
            <a:r>
              <a:rPr lang="fr" sz="1000">
                <a:solidFill>
                  <a:srgbClr val="243238"/>
                </a:solidFill>
                <a:latin typeface="Arial"/>
              </a:rPr>
              <a:t>au secrétariat du Proviseur : LGT Toulouse Lautrec - Secrétariat du Proviseur 64 Boulevard Pierre Curie BP 22156 31020 TOULOUSE Cedex2 avant le </a:t>
            </a:r>
            <a:r>
              <a:rPr lang="fr" b="1" sz="1000">
                <a:solidFill>
                  <a:srgbClr val="243238"/>
                </a:solidFill>
                <a:latin typeface="Arial"/>
              </a:rPr>
              <a:t>vendredi 21 juin 2024 </a:t>
            </a:r>
            <a:r>
              <a:rPr lang="fr" sz="1000">
                <a:solidFill>
                  <a:srgbClr val="243238"/>
                </a:solidFill>
                <a:latin typeface="Arial"/>
              </a:rPr>
              <a:t>ou par </a:t>
            </a:r>
            <a:r>
              <a:rPr lang="en-US" sz="1000">
                <a:solidFill>
                  <a:srgbClr val="243238"/>
                </a:solidFill>
                <a:latin typeface="Arial"/>
              </a:rPr>
              <a:t>mail</a:t>
            </a:r>
            <a:r>
              <a:rPr lang="en-US" sz="1000">
                <a:solidFill>
                  <a:srgbClr val="243238"/>
                </a:solidFill>
                <a:latin typeface="Arial"/>
                <a:hlinkClick r:id="rLinkId0"/>
              </a:rPr>
              <a:t> </a:t>
            </a:r>
            <a:r>
              <a:rPr lang="en-US" u="sng" sz="1000">
                <a:solidFill>
                  <a:srgbClr val="0563C1"/>
                </a:solidFill>
                <a:latin typeface="Arial"/>
                <a:hlinkClick r:id="rLinkId0"/>
              </a:rPr>
              <a:t>0311586f@ac-toulouse.fr</a:t>
            </a:r>
            <a:r>
              <a:rPr lang="en-US" sz="1000">
                <a:solidFill>
                  <a:srgbClr val="243238"/>
                </a:solidFill>
                <a:latin typeface="Arial"/>
                <a:hlinkClick r:id="rLinkId0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496824" y="807720"/>
            <a:ext cx="225552" cy="173736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2090928" y="1097280"/>
            <a:ext cx="4059936" cy="34747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indent="0">
              <a:spcAft>
                <a:spcPts val="630"/>
              </a:spcAft>
            </a:pPr>
            <a:r>
              <a:rPr lang="fr" b="1" sz="1000">
                <a:latin typeface="Arial"/>
              </a:rPr>
              <a:t>CANDIDATURE A L’ENSEIGNEMENT OPTIONNEL LATIN OU GREC</a:t>
            </a:r>
          </a:p>
          <a:p>
            <a:pPr algn="ctr" indent="0"/>
            <a:r>
              <a:rPr lang="fr" b="1" sz="1000">
                <a:latin typeface="Arial"/>
              </a:rPr>
              <a:t>RENTREE 2024</a:t>
            </a:r>
          </a:p>
        </p:txBody>
      </p:sp>
      <p:sp>
        <p:nvSpPr>
          <p:cNvPr id="4" name=""/>
          <p:cNvSpPr/>
          <p:nvPr/>
        </p:nvSpPr>
        <p:spPr>
          <a:xfrm>
            <a:off x="481584" y="981456"/>
            <a:ext cx="259080" cy="73152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/>
            <a:r>
              <a:rPr lang="fr" sz="400">
                <a:solidFill>
                  <a:srgbClr val="434343"/>
                </a:solidFill>
                <a:latin typeface="Constantia"/>
              </a:rPr>
              <a:t>KEPLmqUB </a:t>
            </a:r>
            <a:r>
              <a:rPr lang="fr" sz="400">
                <a:latin typeface="Constantia"/>
              </a:rPr>
              <a:t>FtANÇAH£</a:t>
            </a:r>
          </a:p>
        </p:txBody>
      </p:sp>
      <p:sp>
        <p:nvSpPr>
          <p:cNvPr id="5" name=""/>
          <p:cNvSpPr/>
          <p:nvPr/>
        </p:nvSpPr>
        <p:spPr>
          <a:xfrm>
            <a:off x="201168" y="1139952"/>
            <a:ext cx="694944" cy="66141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r" indent="0">
              <a:spcAft>
                <a:spcPts val="630"/>
              </a:spcAft>
            </a:pPr>
            <a:r>
              <a:rPr lang="fr" i="1" sz="1000">
                <a:latin typeface="Arial"/>
              </a:rPr>
              <a:t>U</a:t>
            </a:r>
          </a:p>
          <a:p>
            <a:pPr indent="0">
              <a:spcAft>
                <a:spcPts val="630"/>
              </a:spcAft>
            </a:pPr>
            <a:r>
              <a:rPr lang="fr" sz="750">
                <a:latin typeface="Arial"/>
              </a:rPr>
              <a:t>imilIlIMlillÉei/</a:t>
            </a:r>
          </a:p>
          <a:p>
            <a:pPr marL="279400" indent="0"/>
            <a:r>
              <a:rPr lang="fr" sz="550">
                <a:solidFill>
                  <a:srgbClr val="636363"/>
                </a:solidFill>
                <a:latin typeface="Constantia"/>
              </a:rPr>
              <a:t>Hailt-Ejionne</a:t>
            </a:r>
          </a:p>
          <a:p>
            <a:pPr marL="368300" indent="0"/>
            <a:r>
              <a:rPr lang="fr" sz="550">
                <a:solidFill>
                  <a:srgbClr val="232323"/>
                </a:solidFill>
                <a:latin typeface="Constantia"/>
              </a:rPr>
              <a:t>atadémie</a:t>
            </a:r>
          </a:p>
        </p:txBody>
      </p:sp>
      <p:sp>
        <p:nvSpPr>
          <p:cNvPr id="6" name=""/>
          <p:cNvSpPr/>
          <p:nvPr/>
        </p:nvSpPr>
        <p:spPr>
          <a:xfrm>
            <a:off x="563880" y="1792224"/>
            <a:ext cx="176784" cy="79248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/>
            <a:r>
              <a:rPr lang="fr" sz="550">
                <a:solidFill>
                  <a:srgbClr val="232323"/>
                </a:solidFill>
                <a:latin typeface="Constantia"/>
              </a:rPr>
              <a:t>looloiise</a:t>
            </a:r>
          </a:p>
        </p:txBody>
      </p:sp>
      <p:sp>
        <p:nvSpPr>
          <p:cNvPr id="7" name=""/>
          <p:cNvSpPr/>
          <p:nvPr/>
        </p:nvSpPr>
        <p:spPr>
          <a:xfrm>
            <a:off x="1252728" y="1752600"/>
            <a:ext cx="926592" cy="131064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indent="0"/>
            <a:r>
              <a:rPr lang="fr" sz="1000">
                <a:latin typeface="Arial"/>
              </a:rPr>
              <a:t>Nom de l’élève :</a:t>
            </a:r>
          </a:p>
        </p:txBody>
      </p:sp>
      <p:sp>
        <p:nvSpPr>
          <p:cNvPr id="8" name=""/>
          <p:cNvSpPr/>
          <p:nvPr/>
        </p:nvSpPr>
        <p:spPr>
          <a:xfrm>
            <a:off x="1252728" y="1972056"/>
            <a:ext cx="463296" cy="131064"/>
          </a:xfrm>
          <a:prstGeom prst="rect">
            <a:avLst/>
          </a:prstGeom>
        </p:spPr>
        <p:txBody>
          <a:bodyPr lIns="0" tIns="0" rIns="0" bIns="0" wrap="none">
            <a:noAutofit/>
          </a:bodyPr>
          <a:p>
            <a:pPr algn="just" indent="0">
              <a:spcAft>
                <a:spcPts val="420"/>
              </a:spcAft>
            </a:pPr>
            <a:r>
              <a:rPr lang="fr" sz="1000">
                <a:latin typeface="Arial"/>
              </a:rPr>
              <a:t>Prénom</a:t>
            </a:r>
          </a:p>
        </p:txBody>
      </p:sp>
      <p:sp>
        <p:nvSpPr>
          <p:cNvPr id="9" name=""/>
          <p:cNvSpPr/>
          <p:nvPr/>
        </p:nvSpPr>
        <p:spPr>
          <a:xfrm>
            <a:off x="1246632" y="2191512"/>
            <a:ext cx="2612136" cy="374904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spcBef>
                <a:spcPts val="420"/>
              </a:spcBef>
              <a:spcAft>
                <a:spcPts val="420"/>
              </a:spcAft>
            </a:pPr>
            <a:r>
              <a:rPr lang="fr" sz="1000">
                <a:latin typeface="Arial"/>
              </a:rPr>
              <a:t>Collège    :........................................</a:t>
            </a:r>
          </a:p>
          <a:p>
            <a:pPr algn="just" indent="0">
              <a:spcAft>
                <a:spcPts val="1680"/>
              </a:spcAft>
            </a:pPr>
            <a:r>
              <a:rPr lang="fr" sz="1000">
                <a:latin typeface="Arial"/>
              </a:rPr>
              <a:t>Téléphone représentant légal fixe et portable :</a:t>
            </a:r>
          </a:p>
        </p:txBody>
      </p:sp>
      <p:sp>
        <p:nvSpPr>
          <p:cNvPr id="10" name=""/>
          <p:cNvSpPr/>
          <p:nvPr/>
        </p:nvSpPr>
        <p:spPr>
          <a:xfrm>
            <a:off x="192024" y="3294888"/>
            <a:ext cx="932688" cy="1441704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r" indent="0">
              <a:lnSpc>
                <a:spcPts val="1032"/>
              </a:lnSpc>
              <a:spcAft>
                <a:spcPts val="630"/>
              </a:spcAft>
            </a:pPr>
            <a:r>
              <a:rPr lang="fr" sz="650">
                <a:latin typeface="Arial"/>
              </a:rPr>
              <a:t>EC/SK/2024 Affaire suivie par Secrétariat du Proviseur Téléphone 0.34.40.12.20 Mél. 0311586f @ac-toulouse.fr</a:t>
            </a:r>
          </a:p>
          <a:p>
            <a:pPr algn="r" indent="0">
              <a:lnSpc>
                <a:spcPts val="1056"/>
              </a:lnSpc>
            </a:pPr>
            <a:r>
              <a:rPr lang="fr" b="1" sz="650">
                <a:latin typeface="Arial"/>
              </a:rPr>
              <a:t>64 bd Pierre Curie 31020 TOULOUSE</a:t>
            </a:r>
          </a:p>
        </p:txBody>
      </p:sp>
      <p:sp>
        <p:nvSpPr>
          <p:cNvPr id="11" name=""/>
          <p:cNvSpPr/>
          <p:nvPr/>
        </p:nvSpPr>
        <p:spPr>
          <a:xfrm>
            <a:off x="1243584" y="2849880"/>
            <a:ext cx="5797296" cy="212445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spcBef>
                <a:spcPts val="1680"/>
              </a:spcBef>
              <a:spcAft>
                <a:spcPts val="420"/>
              </a:spcAft>
            </a:pPr>
            <a:r>
              <a:rPr lang="fr" b="1" sz="1000">
                <a:latin typeface="Arial"/>
              </a:rPr>
              <a:t>Afin de candidater, la famille </a:t>
            </a:r>
            <a:r>
              <a:rPr lang="fr" sz="1000">
                <a:latin typeface="Arial"/>
              </a:rPr>
              <a:t>fournit :</a:t>
            </a:r>
          </a:p>
          <a:p>
            <a:pPr marL="481584" marR="1473200" indent="0">
              <a:lnSpc>
                <a:spcPts val="1728"/>
              </a:lnSpc>
              <a:spcAft>
                <a:spcPts val="1050"/>
              </a:spcAft>
            </a:pPr>
            <a:r>
              <a:rPr lang="fr" sz="650">
                <a:latin typeface="Arial"/>
              </a:rPr>
              <a:t>o </a:t>
            </a:r>
            <a:r>
              <a:rPr lang="fr" sz="1000">
                <a:latin typeface="Arial"/>
              </a:rPr>
              <a:t>Cette </a:t>
            </a:r>
            <a:r>
              <a:rPr lang="fr" b="1" sz="1000">
                <a:latin typeface="Arial"/>
              </a:rPr>
              <a:t>fiche de candidature </a:t>
            </a:r>
            <a:r>
              <a:rPr lang="fr" sz="1000">
                <a:latin typeface="Arial"/>
              </a:rPr>
              <a:t>(téléchargeable sur le site du lycée). </a:t>
            </a:r>
            <a:r>
              <a:rPr lang="fr" sz="650">
                <a:latin typeface="Arial"/>
              </a:rPr>
              <a:t>o </a:t>
            </a:r>
            <a:r>
              <a:rPr lang="fr" sz="1000">
                <a:latin typeface="Arial"/>
              </a:rPr>
              <a:t>Une lettre de motivation (facultative)</a:t>
            </a:r>
          </a:p>
          <a:p>
            <a:pPr algn="just" indent="0">
              <a:lnSpc>
                <a:spcPts val="1728"/>
              </a:lnSpc>
              <a:spcAft>
                <a:spcPts val="1050"/>
              </a:spcAft>
            </a:pPr>
            <a:r>
              <a:rPr lang="fr" sz="1000">
                <a:latin typeface="Arial"/>
              </a:rPr>
              <a:t>Retour des dossiers au plus tard le </a:t>
            </a:r>
            <a:r>
              <a:rPr lang="fr" b="1" sz="1000">
                <a:latin typeface="Arial"/>
              </a:rPr>
              <a:t>vendredi 21 Juin 2024 </a:t>
            </a:r>
            <a:r>
              <a:rPr lang="fr" sz="1000">
                <a:latin typeface="Arial"/>
              </a:rPr>
              <a:t>au Lycée Toulouse Lautrec. L'envoi par </a:t>
            </a:r>
            <a:r>
              <a:rPr lang="en-US" sz="1000">
                <a:latin typeface="Arial"/>
              </a:rPr>
              <a:t>mail </a:t>
            </a:r>
            <a:r>
              <a:rPr lang="fr" sz="1000">
                <a:latin typeface="Arial"/>
              </a:rPr>
              <a:t>est possible :</a:t>
            </a:r>
            <a:r>
              <a:rPr lang="fr" sz="1000">
                <a:latin typeface="Arial"/>
                <a:hlinkClick r:id="rLinkId0"/>
              </a:rPr>
              <a:t> </a:t>
            </a:r>
            <a:r>
              <a:rPr lang="en-US" b="1" u="sng" sz="1000">
                <a:solidFill>
                  <a:srgbClr val="0563C1"/>
                </a:solidFill>
                <a:latin typeface="Arial"/>
                <a:hlinkClick r:id="rLinkId0"/>
              </a:rPr>
              <a:t>0311586f@ac-toulouse.fr</a:t>
            </a:r>
            <a:r>
              <a:rPr lang="en-US" b="1" sz="1000">
                <a:latin typeface="Arial"/>
                <a:hlinkClick r:id="rLinkId0"/>
              </a:rPr>
              <a:t>.</a:t>
            </a:r>
          </a:p>
          <a:p>
            <a:pPr algn="just" indent="0">
              <a:lnSpc>
                <a:spcPts val="1728"/>
              </a:lnSpc>
              <a:spcAft>
                <a:spcPts val="1050"/>
              </a:spcAft>
            </a:pPr>
            <a:r>
              <a:rPr lang="fr" sz="1000">
                <a:latin typeface="Arial"/>
              </a:rPr>
              <a:t>RESULTATS : la liste des candidats retenus (après affectation en seconde au lycée) pour cet enseignement sera diffusée via l’ENT du lycée dans la rubrique « Inscriptions 2024-2025» de l'ENT à partir du 8 juillet 2024.</a:t>
            </a:r>
          </a:p>
        </p:txBody>
      </p:sp>
      <p:sp>
        <p:nvSpPr>
          <p:cNvPr id="12" name=""/>
          <p:cNvSpPr/>
          <p:nvPr/>
        </p:nvSpPr>
        <p:spPr>
          <a:xfrm>
            <a:off x="1246632" y="5257800"/>
            <a:ext cx="5785104" cy="374904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lnSpc>
                <a:spcPts val="1728"/>
              </a:lnSpc>
              <a:spcBef>
                <a:spcPts val="1050"/>
              </a:spcBef>
              <a:spcAft>
                <a:spcPts val="1050"/>
              </a:spcAft>
            </a:pPr>
            <a:r>
              <a:rPr lang="fr" sz="1000">
                <a:latin typeface="Arial"/>
              </a:rPr>
              <a:t>En cas de candidatures multiples, la famille et l’élève devront préciser leur choix en numérotant ci-dessous les candidatures éventuelles par ordre de préférence de 1 à 10</a:t>
            </a:r>
          </a:p>
        </p:txBody>
      </p:sp>
      <p:sp>
        <p:nvSpPr>
          <p:cNvPr id="13" name=""/>
          <p:cNvSpPr/>
          <p:nvPr/>
        </p:nvSpPr>
        <p:spPr>
          <a:xfrm>
            <a:off x="1246632" y="5916168"/>
            <a:ext cx="5785104" cy="347472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just" indent="0">
              <a:lnSpc>
                <a:spcPts val="1728"/>
              </a:lnSpc>
              <a:spcBef>
                <a:spcPts val="1050"/>
              </a:spcBef>
              <a:spcAft>
                <a:spcPts val="2520"/>
              </a:spcAft>
            </a:pPr>
            <a:r>
              <a:rPr lang="fr" sz="1000">
                <a:latin typeface="Arial"/>
              </a:rPr>
              <a:t>Si vous souhaitez suivre deux enseignements optionnels en classe de seconde veuillez l’indiquer ci-dessous :</a:t>
            </a:r>
          </a:p>
        </p:txBody>
      </p:sp>
      <p:sp>
        <p:nvSpPr>
          <p:cNvPr id="14" name=""/>
          <p:cNvSpPr/>
          <p:nvPr/>
        </p:nvSpPr>
        <p:spPr>
          <a:xfrm>
            <a:off x="353568" y="6827520"/>
            <a:ext cx="6236208" cy="981456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marL="1447800" indent="0">
              <a:lnSpc>
                <a:spcPts val="3168"/>
              </a:lnSpc>
              <a:spcBef>
                <a:spcPts val="2520"/>
              </a:spcBef>
            </a:pPr>
            <a:r>
              <a:rPr lang="fr" b="1" u="sng" sz="1200">
                <a:latin typeface="Arial"/>
              </a:rPr>
              <a:t>Candidatures multiples effectuées à prioriser de 1 à 10 :</a:t>
            </a:r>
          </a:p>
          <a:p>
            <a:pPr marL="2070100" indent="0">
              <a:lnSpc>
                <a:spcPts val="3168"/>
              </a:lnSpc>
            </a:pPr>
            <a:r>
              <a:rPr lang="fr" sz="1000">
                <a:latin typeface="Arial"/>
              </a:rPr>
              <a:t>□ TP </a:t>
            </a:r>
            <a:r>
              <a:rPr lang="en-US" sz="1000">
                <a:latin typeface="Arial"/>
              </a:rPr>
              <a:t>Physique </a:t>
            </a:r>
            <a:r>
              <a:rPr lang="fr" sz="1000">
                <a:latin typeface="Arial"/>
              </a:rPr>
              <a:t>anglais □ classe étoile □ EPS</a:t>
            </a:r>
          </a:p>
          <a:p>
            <a:pPr indent="0">
              <a:lnSpc>
                <a:spcPts val="3168"/>
              </a:lnSpc>
            </a:pPr>
            <a:r>
              <a:rPr lang="fr" sz="1000">
                <a:latin typeface="Arial"/>
              </a:rPr>
              <a:t>□ </a:t>
            </a:r>
            <a:r>
              <a:rPr lang="en-US" sz="1000">
                <a:latin typeface="Arial"/>
              </a:rPr>
              <a:t>euro </a:t>
            </a:r>
            <a:r>
              <a:rPr lang="fr" sz="1000">
                <a:latin typeface="Arial"/>
              </a:rPr>
              <a:t>anglais □ </a:t>
            </a:r>
            <a:r>
              <a:rPr lang="en-US" sz="1000">
                <a:latin typeface="Arial"/>
              </a:rPr>
              <a:t>euro </a:t>
            </a:r>
            <a:r>
              <a:rPr lang="fr" sz="1000">
                <a:latin typeface="Arial"/>
              </a:rPr>
              <a:t>espagnol □ Latin □ Grec □ Allemand LVC □ SL □ Management et gestion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Toulouse, le</dc:title>
  <dc:subject/>
  <dc:creator>Secrétariat 1</dc:creator>
  <cp:keywords/>
</cp:coreProperties>
</file>